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3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2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f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f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4D550-BEF4-2E28-82B4-F1BF38118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0353" y="467584"/>
            <a:ext cx="9391294" cy="3077873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Seestar s50</a:t>
            </a:r>
            <a:br>
              <a:rPr lang="en-US" sz="6000" dirty="0"/>
            </a:br>
            <a:r>
              <a:rPr lang="en-US" sz="6000" dirty="0"/>
              <a:t>What can it do?</a:t>
            </a:r>
            <a:br>
              <a:rPr lang="en-US" sz="6000" dirty="0"/>
            </a:br>
            <a:r>
              <a:rPr lang="en-US" sz="6000" dirty="0"/>
              <a:t>How to work it?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CDD083-95F2-3F22-AEDF-6240E45082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5359" y="3635234"/>
            <a:ext cx="7648754" cy="2230727"/>
          </a:xfrm>
        </p:spPr>
        <p:txBody>
          <a:bodyPr>
            <a:normAutofit/>
          </a:bodyPr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By Jeff Goldstein, BBAA VP</a:t>
            </a:r>
          </a:p>
          <a:p>
            <a:pPr algn="ctr"/>
            <a:r>
              <a:rPr lang="en-US" dirty="0"/>
              <a:t>Seestar user S50 </a:t>
            </a:r>
            <a:r>
              <a:rPr lang="en-US" u="sng" dirty="0"/>
              <a:t>since December 9, 2023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911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5E8EC-7637-DC44-893A-2C49B0CDD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90" y="0"/>
            <a:ext cx="10131425" cy="842512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good and bad</a:t>
            </a:r>
            <a:r>
              <a:rPr lang="en-US" dirty="0"/>
              <a:t> </a:t>
            </a:r>
            <a:r>
              <a:rPr lang="en-US" sz="2400" dirty="0"/>
              <a:t>(what we can and can’t do)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DF0106-8133-265F-4312-84E5038D55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90" y="713114"/>
            <a:ext cx="4709054" cy="515537"/>
          </a:xfrm>
        </p:spPr>
        <p:txBody>
          <a:bodyPr/>
          <a:lstStyle/>
          <a:p>
            <a:pPr algn="ctr"/>
            <a:r>
              <a:rPr lang="en-US" dirty="0"/>
              <a:t>Pros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4B9D52-E1EC-5960-4195-A133A7B344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783" y="1218451"/>
            <a:ext cx="5126319" cy="513969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Super Easy to use (once you get used the quirks)</a:t>
            </a:r>
          </a:p>
          <a:p>
            <a:r>
              <a:rPr lang="en-US" dirty="0"/>
              <a:t>Very Portable and quick to set up</a:t>
            </a:r>
          </a:p>
          <a:p>
            <a:r>
              <a:rPr lang="en-US" dirty="0"/>
              <a:t>Outreach (great tool for capturing dim targets)</a:t>
            </a:r>
          </a:p>
          <a:p>
            <a:r>
              <a:rPr lang="en-US" dirty="0"/>
              <a:t>Limited to about magnitude 18 (Pluto is easy)</a:t>
            </a:r>
          </a:p>
          <a:p>
            <a:r>
              <a:rPr lang="en-US" dirty="0"/>
              <a:t>Now interfaces PC w/ </a:t>
            </a:r>
            <a:r>
              <a:rPr lang="en-US" dirty="0" err="1"/>
              <a:t>SkySafari</a:t>
            </a:r>
            <a:r>
              <a:rPr lang="en-US" dirty="0"/>
              <a:t> 7 and others</a:t>
            </a:r>
          </a:p>
          <a:p>
            <a:r>
              <a:rPr lang="en-US" dirty="0"/>
              <a:t>Great right “out of the box”</a:t>
            </a:r>
          </a:p>
          <a:p>
            <a:r>
              <a:rPr lang="en-US" dirty="0"/>
              <a:t>Improvements are made, often monthly</a:t>
            </a:r>
          </a:p>
          <a:p>
            <a:r>
              <a:rPr lang="en-US" dirty="0"/>
              <a:t>Send photos easily via text, even while shooting</a:t>
            </a:r>
          </a:p>
          <a:p>
            <a:r>
              <a:rPr lang="en-US" dirty="0"/>
              <a:t>Outstanding location of targets (J2000 to </a:t>
            </a:r>
            <a:r>
              <a:rPr lang="en-US" dirty="0" err="1"/>
              <a:t>Jnow</a:t>
            </a:r>
            <a:r>
              <a:rPr lang="en-US" dirty="0"/>
              <a:t>)</a:t>
            </a:r>
          </a:p>
          <a:p>
            <a:r>
              <a:rPr lang="en-US" u="sng" dirty="0"/>
              <a:t>Price $550, (including shipping, carrying case)</a:t>
            </a:r>
            <a:endParaRPr lang="en-US" dirty="0"/>
          </a:p>
          <a:p>
            <a:r>
              <a:rPr lang="en-US" dirty="0"/>
              <a:t>Modes:  Stargazing, Solar System, and Scenery</a:t>
            </a:r>
          </a:p>
          <a:p>
            <a:r>
              <a:rPr lang="en-US" dirty="0"/>
              <a:t>Equatorial Mode is easier to set up than Alt/Az</a:t>
            </a:r>
          </a:p>
          <a:p>
            <a:r>
              <a:rPr lang="en-US" dirty="0"/>
              <a:t>4K photos, self-stacking, and AI Processing</a:t>
            </a:r>
          </a:p>
          <a:p>
            <a:r>
              <a:rPr lang="en-US" dirty="0"/>
              <a:t>Can text with the developers about any “glitches”</a:t>
            </a:r>
          </a:p>
          <a:p>
            <a:r>
              <a:rPr lang="en-US" dirty="0"/>
              <a:t>Timelapse movies (great for solar and </a:t>
            </a:r>
            <a:r>
              <a:rPr lang="en-US"/>
              <a:t>lunar eclipses)</a:t>
            </a:r>
            <a:endParaRPr lang="en-US" dirty="0"/>
          </a:p>
          <a:p>
            <a:r>
              <a:rPr lang="en-US" u="sng" dirty="0"/>
              <a:t>Remote stargazing in comfort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B9548D-D05D-9E79-4C3B-94AAE222C8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88966" y="779249"/>
            <a:ext cx="4722813" cy="515537"/>
          </a:xfrm>
        </p:spPr>
        <p:txBody>
          <a:bodyPr/>
          <a:lstStyle/>
          <a:p>
            <a:pPr algn="ctr"/>
            <a:r>
              <a:rPr lang="en-US" dirty="0"/>
              <a:t>Cons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1585A0-7DCB-69CC-2FCE-98EAB62C3F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23482" y="1294786"/>
            <a:ext cx="5741735" cy="469147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Slow learning curve and navigating the menus</a:t>
            </a:r>
          </a:p>
          <a:p>
            <a:r>
              <a:rPr lang="en-US" dirty="0"/>
              <a:t>This is not a “planet killer”</a:t>
            </a:r>
          </a:p>
          <a:p>
            <a:r>
              <a:rPr lang="en-US" dirty="0"/>
              <a:t>Good, but not a vast database of targets</a:t>
            </a:r>
          </a:p>
          <a:p>
            <a:r>
              <a:rPr lang="en-US" dirty="0"/>
              <a:t>Limited to about magnitude 18 </a:t>
            </a:r>
          </a:p>
          <a:p>
            <a:r>
              <a:rPr lang="en-US" dirty="0"/>
              <a:t>Limited interface devices (slowly going away)</a:t>
            </a:r>
          </a:p>
          <a:p>
            <a:r>
              <a:rPr lang="en-US" dirty="0"/>
              <a:t>May need other accessories (battery holder, …)</a:t>
            </a:r>
          </a:p>
          <a:p>
            <a:r>
              <a:rPr lang="en-US" dirty="0"/>
              <a:t>Sometimes improvement use needs more explanation</a:t>
            </a:r>
          </a:p>
          <a:p>
            <a:r>
              <a:rPr lang="en-US" dirty="0"/>
              <a:t>.JPGs go directly to your phone directory (</a:t>
            </a:r>
            <a:r>
              <a:rPr lang="en-US" dirty="0" err="1"/>
              <a:t>com.zwo.Seestar</a:t>
            </a:r>
            <a:r>
              <a:rPr lang="en-US" dirty="0"/>
              <a:t>)</a:t>
            </a:r>
          </a:p>
          <a:p>
            <a:r>
              <a:rPr lang="en-US" dirty="0"/>
              <a:t>Modern Star Atlases use J2000 (conversion was tough)</a:t>
            </a:r>
          </a:p>
          <a:p>
            <a:r>
              <a:rPr lang="en-US" dirty="0"/>
              <a:t>How long with the plastic gears last? Tripod not practical</a:t>
            </a:r>
          </a:p>
        </p:txBody>
      </p:sp>
    </p:spTree>
    <p:extLst>
      <p:ext uri="{BB962C8B-B14F-4D97-AF65-F5344CB8AC3E}">
        <p14:creationId xmlns:p14="http://schemas.microsoft.com/office/powerpoint/2010/main" val="1232135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CD1D51-E23F-0952-40F1-D515D960B293}"/>
              </a:ext>
            </a:extLst>
          </p:cNvPr>
          <p:cNvSpPr txBox="1"/>
          <p:nvPr/>
        </p:nvSpPr>
        <p:spPr>
          <a:xfrm>
            <a:off x="347932" y="0"/>
            <a:ext cx="11309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What Can We Do With the Seestar?</a:t>
            </a:r>
          </a:p>
        </p:txBody>
      </p:sp>
      <p:pic>
        <p:nvPicPr>
          <p:cNvPr id="9" name="Content Placeholder 8" descr="A close-up of a sun&#10;&#10;AI-generated content may be incorrect.">
            <a:extLst>
              <a:ext uri="{FF2B5EF4-FFF2-40B4-BE49-F238E27FC236}">
                <a16:creationId xmlns:a16="http://schemas.microsoft.com/office/drawing/2014/main" id="{B9259C8F-84CB-3068-E411-C9BE8BC9EF4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085" y="443872"/>
            <a:ext cx="3569128" cy="6345116"/>
          </a:xfrm>
        </p:spPr>
      </p:pic>
      <p:sp>
        <p:nvSpPr>
          <p:cNvPr id="5" name="AutoShape 2">
            <a:extLst>
              <a:ext uri="{FF2B5EF4-FFF2-40B4-BE49-F238E27FC236}">
                <a16:creationId xmlns:a16="http://schemas.microsoft.com/office/drawing/2014/main" id="{8D52C911-4732-2839-DBF1-7FCBDFB45B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" name="Picture 13" descr="A planet with a few stars&#10;&#10;AI-generated content may be incorrect.">
            <a:extLst>
              <a:ext uri="{FF2B5EF4-FFF2-40B4-BE49-F238E27FC236}">
                <a16:creationId xmlns:a16="http://schemas.microsoft.com/office/drawing/2014/main" id="{745565A6-63B2-2FBD-CD46-599DE8BA8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4877" y="443872"/>
            <a:ext cx="3569128" cy="6345116"/>
          </a:xfrm>
          <a:prstGeom prst="rect">
            <a:avLst/>
          </a:prstGeom>
        </p:spPr>
      </p:pic>
      <p:pic>
        <p:nvPicPr>
          <p:cNvPr id="20" name="Picture 19" descr="A close-up of the moon&#10;&#10;AI-generated content may be incorrect.">
            <a:extLst>
              <a:ext uri="{FF2B5EF4-FFF2-40B4-BE49-F238E27FC236}">
                <a16:creationId xmlns:a16="http://schemas.microsoft.com/office/drawing/2014/main" id="{B9FF656C-DAA9-BF88-61E7-5F5626083C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9262" y="443872"/>
            <a:ext cx="3569128" cy="634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567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CD1D51-E23F-0952-40F1-D515D960B293}"/>
              </a:ext>
            </a:extLst>
          </p:cNvPr>
          <p:cNvSpPr txBox="1"/>
          <p:nvPr/>
        </p:nvSpPr>
        <p:spPr>
          <a:xfrm>
            <a:off x="347932" y="0"/>
            <a:ext cx="11309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What Can We Do With the Seestar?</a:t>
            </a:r>
          </a:p>
        </p:txBody>
      </p:sp>
      <p:pic>
        <p:nvPicPr>
          <p:cNvPr id="15" name="Picture 14" descr="A bright light in space with Gallery Arcturus in the background&#10;&#10;AI-generated content may be incorrect.">
            <a:extLst>
              <a:ext uri="{FF2B5EF4-FFF2-40B4-BE49-F238E27FC236}">
                <a16:creationId xmlns:a16="http://schemas.microsoft.com/office/drawing/2014/main" id="{1D74ADB3-BC22-BD0B-A5E5-98B5622AF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0890" y="533284"/>
            <a:ext cx="3563314" cy="6334780"/>
          </a:xfrm>
          <a:prstGeom prst="rect">
            <a:avLst/>
          </a:prstGeom>
        </p:spPr>
      </p:pic>
      <p:pic>
        <p:nvPicPr>
          <p:cNvPr id="17" name="Picture 16" descr="A white arrow pointing to a starry sky&#10;&#10;AI-generated content may be incorrect.">
            <a:extLst>
              <a:ext uri="{FF2B5EF4-FFF2-40B4-BE49-F238E27FC236}">
                <a16:creationId xmlns:a16="http://schemas.microsoft.com/office/drawing/2014/main" id="{4E7393DA-B9A6-B8ED-B844-ED78987E32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37" y="523218"/>
            <a:ext cx="3563313" cy="6334781"/>
          </a:xfrm>
          <a:prstGeom prst="rect">
            <a:avLst/>
          </a:prstGeom>
        </p:spPr>
      </p:pic>
      <p:sp>
        <p:nvSpPr>
          <p:cNvPr id="5" name="AutoShape 2">
            <a:extLst>
              <a:ext uri="{FF2B5EF4-FFF2-40B4-BE49-F238E27FC236}">
                <a16:creationId xmlns:a16="http://schemas.microsoft.com/office/drawing/2014/main" id="{8D52C911-4732-2839-DBF1-7FCBDFB45B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" name="Picture 13" descr="A black sky with stars&#10;&#10;AI-generated content may be incorrect.">
            <a:extLst>
              <a:ext uri="{FF2B5EF4-FFF2-40B4-BE49-F238E27FC236}">
                <a16:creationId xmlns:a16="http://schemas.microsoft.com/office/drawing/2014/main" id="{49CF4A8A-65E9-EAEE-6A5E-A13DCD4F0E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3849" y="523220"/>
            <a:ext cx="3563314" cy="633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228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A8EE9-67C7-1DF8-1EF5-559237B4B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781D0B-23AD-2C11-9D21-5E2C3359546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" name="Picture 11" descr="A red and black sky with stars&#10;&#10;AI-generated content may be incorrect.">
            <a:extLst>
              <a:ext uri="{FF2B5EF4-FFF2-40B4-BE49-F238E27FC236}">
                <a16:creationId xmlns:a16="http://schemas.microsoft.com/office/drawing/2014/main" id="{26247D89-E205-D65F-4684-88FA7E572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72" y="523220"/>
            <a:ext cx="3464585" cy="61592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81407A-8623-542A-991F-E49824B4E897}"/>
              </a:ext>
            </a:extLst>
          </p:cNvPr>
          <p:cNvSpPr txBox="1"/>
          <p:nvPr/>
        </p:nvSpPr>
        <p:spPr>
          <a:xfrm>
            <a:off x="347932" y="0"/>
            <a:ext cx="11309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What Can We Do With the Seestar?</a:t>
            </a:r>
          </a:p>
        </p:txBody>
      </p:sp>
      <p:pic>
        <p:nvPicPr>
          <p:cNvPr id="15" name="Content Placeholder 10" descr="A blue sky with a white circle in the middle&#10;&#10;AI-generated content may be incorrect.">
            <a:extLst>
              <a:ext uri="{FF2B5EF4-FFF2-40B4-BE49-F238E27FC236}">
                <a16:creationId xmlns:a16="http://schemas.microsoft.com/office/drawing/2014/main" id="{31701A46-6A54-4D26-0FEF-037224B26D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937" y="523217"/>
            <a:ext cx="3464581" cy="6159260"/>
          </a:xfrm>
          <a:prstGeom prst="rect">
            <a:avLst/>
          </a:prstGeom>
        </p:spPr>
      </p:pic>
      <p:pic>
        <p:nvPicPr>
          <p:cNvPr id="17" name="Picture 16" descr="A starry sky with many stars with Gallery Arcturus in the background&#10;&#10;AI-generated content may be incorrect.">
            <a:extLst>
              <a:ext uri="{FF2B5EF4-FFF2-40B4-BE49-F238E27FC236}">
                <a16:creationId xmlns:a16="http://schemas.microsoft.com/office/drawing/2014/main" id="{33544A74-E36B-03F5-5724-2831755763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2064" y="523217"/>
            <a:ext cx="3464585" cy="615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624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keleton with a red cylinder&#10;&#10;AI-generated content may be incorrect.">
            <a:extLst>
              <a:ext uri="{FF2B5EF4-FFF2-40B4-BE49-F238E27FC236}">
                <a16:creationId xmlns:a16="http://schemas.microsoft.com/office/drawing/2014/main" id="{1DAC0514-3FFB-3042-D38F-9C82E2698B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8999" y="508720"/>
            <a:ext cx="3483877" cy="6193559"/>
          </a:xfrm>
          <a:prstGeom prst="rect">
            <a:avLst/>
          </a:prstGeom>
        </p:spPr>
      </p:pic>
      <p:pic>
        <p:nvPicPr>
          <p:cNvPr id="3" name="Picture 2" descr="A group of people fishing on a pier&#10;&#10;AI-generated content may be incorrect.">
            <a:extLst>
              <a:ext uri="{FF2B5EF4-FFF2-40B4-BE49-F238E27FC236}">
                <a16:creationId xmlns:a16="http://schemas.microsoft.com/office/drawing/2014/main" id="{B42AE917-4758-7BC6-30B3-9E35931DC7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129" y="523221"/>
            <a:ext cx="3483877" cy="61935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AC7D09-0509-9D58-86B6-AAF0CF4A3689}"/>
              </a:ext>
            </a:extLst>
          </p:cNvPr>
          <p:cNvSpPr txBox="1"/>
          <p:nvPr/>
        </p:nvSpPr>
        <p:spPr>
          <a:xfrm>
            <a:off x="347932" y="0"/>
            <a:ext cx="11309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What Can We Do With the Seestar?</a:t>
            </a:r>
          </a:p>
        </p:txBody>
      </p:sp>
      <p:pic>
        <p:nvPicPr>
          <p:cNvPr id="8" name="Picture 7" descr="A fence and a chair in a backyard&#10;&#10;AI-generated content may be incorrect.">
            <a:extLst>
              <a:ext uri="{FF2B5EF4-FFF2-40B4-BE49-F238E27FC236}">
                <a16:creationId xmlns:a16="http://schemas.microsoft.com/office/drawing/2014/main" id="{6A9F8F19-5925-B822-FF9E-8E50A1B156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7548" y="523220"/>
            <a:ext cx="3278037" cy="616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677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A8EE9-67C7-1DF8-1EF5-559237B4B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61B226-6F29-E15C-A60B-E627234CCCEF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781D0B-23AD-2C11-9D21-5E2C3359546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37E9EA-FA7B-1C53-9B3E-192256042146}"/>
              </a:ext>
            </a:extLst>
          </p:cNvPr>
          <p:cNvSpPr txBox="1"/>
          <p:nvPr/>
        </p:nvSpPr>
        <p:spPr>
          <a:xfrm>
            <a:off x="2907101" y="377654"/>
            <a:ext cx="58400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Alt/AZ &amp; Eq Setup</a:t>
            </a:r>
          </a:p>
        </p:txBody>
      </p:sp>
    </p:spTree>
    <p:extLst>
      <p:ext uri="{BB962C8B-B14F-4D97-AF65-F5344CB8AC3E}">
        <p14:creationId xmlns:p14="http://schemas.microsoft.com/office/powerpoint/2010/main" val="2381669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A8EE9-67C7-1DF8-1EF5-559237B4B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61B226-6F29-E15C-A60B-E627234CCCEF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781D0B-23AD-2C11-9D21-5E2C3359546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37E9EA-FA7B-1C53-9B3E-192256042146}"/>
              </a:ext>
            </a:extLst>
          </p:cNvPr>
          <p:cNvSpPr txBox="1"/>
          <p:nvPr/>
        </p:nvSpPr>
        <p:spPr>
          <a:xfrm>
            <a:off x="1961370" y="1956137"/>
            <a:ext cx="73724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Questions/Answers</a:t>
            </a:r>
          </a:p>
        </p:txBody>
      </p:sp>
    </p:spTree>
    <p:extLst>
      <p:ext uri="{BB962C8B-B14F-4D97-AF65-F5344CB8AC3E}">
        <p14:creationId xmlns:p14="http://schemas.microsoft.com/office/powerpoint/2010/main" val="30770456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{BB165876-FDE2-48F9-8B94-1155B5748144}TFb5ae2469-0bae-4978-b0e0-39dd046150ff9a115ede-a9c3cc5252b0</Template>
  <TotalTime>132</TotalTime>
  <Words>313</Words>
  <Application>Microsoft Office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Celestial</vt:lpstr>
      <vt:lpstr>Seestar s50 What can it do? How to work it?</vt:lpstr>
      <vt:lpstr>good and bad (what we can and can’t do)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Jeff Goldstein</dc:creator>
  <cp:lastModifiedBy>Jeff Goldstein</cp:lastModifiedBy>
  <cp:revision>8</cp:revision>
  <dcterms:created xsi:type="dcterms:W3CDTF">2026-01-08T19:53:05Z</dcterms:created>
  <dcterms:modified xsi:type="dcterms:W3CDTF">2026-01-08T22:58:55Z</dcterms:modified>
</cp:coreProperties>
</file>