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handoutMasterIdLst>
    <p:handoutMasterId r:id="rId36"/>
  </p:handoutMasterIdLst>
  <p:sldIdLst>
    <p:sldId id="256" r:id="rId2"/>
    <p:sldId id="290" r:id="rId3"/>
    <p:sldId id="305" r:id="rId4"/>
    <p:sldId id="306" r:id="rId5"/>
    <p:sldId id="314" r:id="rId6"/>
    <p:sldId id="260" r:id="rId7"/>
    <p:sldId id="257" r:id="rId8"/>
    <p:sldId id="258" r:id="rId9"/>
    <p:sldId id="259" r:id="rId10"/>
    <p:sldId id="261" r:id="rId11"/>
    <p:sldId id="263" r:id="rId12"/>
    <p:sldId id="308" r:id="rId13"/>
    <p:sldId id="274" r:id="rId14"/>
    <p:sldId id="275" r:id="rId15"/>
    <p:sldId id="273" r:id="rId16"/>
    <p:sldId id="310" r:id="rId17"/>
    <p:sldId id="262" r:id="rId18"/>
    <p:sldId id="269" r:id="rId19"/>
    <p:sldId id="270" r:id="rId20"/>
    <p:sldId id="279" r:id="rId21"/>
    <p:sldId id="312" r:id="rId22"/>
    <p:sldId id="324" r:id="rId23"/>
    <p:sldId id="289" r:id="rId24"/>
    <p:sldId id="288" r:id="rId25"/>
    <p:sldId id="294" r:id="rId26"/>
    <p:sldId id="316" r:id="rId27"/>
    <p:sldId id="300" r:id="rId28"/>
    <p:sldId id="318" r:id="rId29"/>
    <p:sldId id="319" r:id="rId30"/>
    <p:sldId id="322" r:id="rId31"/>
    <p:sldId id="297" r:id="rId32"/>
    <p:sldId id="323" r:id="rId33"/>
    <p:sldId id="320" r:id="rId34"/>
  </p:sldIdLst>
  <p:sldSz cx="9144000" cy="6858000" type="screen4x3"/>
  <p:notesSz cx="9144000" cy="6858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6" autoAdjust="0"/>
    <p:restoredTop sz="51132" autoAdjust="0"/>
  </p:normalViewPr>
  <p:slideViewPr>
    <p:cSldViewPr>
      <p:cViewPr varScale="1">
        <p:scale>
          <a:sx n="63" d="100"/>
          <a:sy n="63" d="100"/>
        </p:scale>
        <p:origin x="34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7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C17D6871-8BE9-D9A5-BB29-E582F7491CDC}"/>
              </a:ext>
            </a:extLst>
          </p:cNvPr>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1315" name="Rectangle 3">
            <a:extLst>
              <a:ext uri="{FF2B5EF4-FFF2-40B4-BE49-F238E27FC236}">
                <a16:creationId xmlns:a16="http://schemas.microsoft.com/office/drawing/2014/main" id="{508D2731-DFB7-C279-8260-A848AE43DB4B}"/>
              </a:ext>
            </a:extLst>
          </p:cNvPr>
          <p:cNvSpPr>
            <a:spLocks noGrp="1" noChangeArrowheads="1"/>
          </p:cNvSpPr>
          <p:nvPr>
            <p:ph type="dt" sz="quarter" idx="1"/>
          </p:nvPr>
        </p:nvSpPr>
        <p:spPr bwMode="auto">
          <a:xfrm>
            <a:off x="518160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1316" name="Rectangle 4">
            <a:extLst>
              <a:ext uri="{FF2B5EF4-FFF2-40B4-BE49-F238E27FC236}">
                <a16:creationId xmlns:a16="http://schemas.microsoft.com/office/drawing/2014/main" id="{2967AFA6-FEC4-2C93-8F90-66E174755320}"/>
              </a:ext>
            </a:extLst>
          </p:cNvPr>
          <p:cNvSpPr>
            <a:spLocks noGrp="1" noChangeArrowheads="1"/>
          </p:cNvSpPr>
          <p:nvPr>
            <p:ph type="ftr" sz="quarter" idx="2"/>
          </p:nvPr>
        </p:nvSpPr>
        <p:spPr bwMode="auto">
          <a:xfrm>
            <a:off x="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1317" name="Rectangle 5">
            <a:extLst>
              <a:ext uri="{FF2B5EF4-FFF2-40B4-BE49-F238E27FC236}">
                <a16:creationId xmlns:a16="http://schemas.microsoft.com/office/drawing/2014/main" id="{8A5A76CA-7D8C-1044-8B3B-D0B2CA4EA40E}"/>
              </a:ext>
            </a:extLst>
          </p:cNvPr>
          <p:cNvSpPr>
            <a:spLocks noGrp="1" noChangeArrowheads="1"/>
          </p:cNvSpPr>
          <p:nvPr>
            <p:ph type="sldNum" sz="quarter" idx="3"/>
          </p:nvPr>
        </p:nvSpPr>
        <p:spPr bwMode="auto">
          <a:xfrm>
            <a:off x="518160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F890B47-3AD3-3444-AF1A-9B4B0526DA5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8E6133C-BE0E-5A76-437B-40F0B492D180}"/>
              </a:ext>
            </a:extLst>
          </p:cNvPr>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6147" name="Rectangle 3">
            <a:extLst>
              <a:ext uri="{FF2B5EF4-FFF2-40B4-BE49-F238E27FC236}">
                <a16:creationId xmlns:a16="http://schemas.microsoft.com/office/drawing/2014/main" id="{3195833C-AD8B-6255-5C2E-6C79DBF547F5}"/>
              </a:ext>
            </a:extLst>
          </p:cNvPr>
          <p:cNvSpPr>
            <a:spLocks noGrp="1" noChangeArrowheads="1"/>
          </p:cNvSpPr>
          <p:nvPr>
            <p:ph type="dt" idx="1"/>
          </p:nvPr>
        </p:nvSpPr>
        <p:spPr bwMode="auto">
          <a:xfrm>
            <a:off x="518160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6148" name="Rectangle 4">
            <a:extLst>
              <a:ext uri="{FF2B5EF4-FFF2-40B4-BE49-F238E27FC236}">
                <a16:creationId xmlns:a16="http://schemas.microsoft.com/office/drawing/2014/main" id="{AF24516C-1548-8103-DA4D-D8EA0EDC090A}"/>
              </a:ext>
            </a:extLst>
          </p:cNvPr>
          <p:cNvSpPr>
            <a:spLocks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9764D5D3-63DB-4408-43CA-9AA06990C157}"/>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0" name="Rectangle 6">
            <a:extLst>
              <a:ext uri="{FF2B5EF4-FFF2-40B4-BE49-F238E27FC236}">
                <a16:creationId xmlns:a16="http://schemas.microsoft.com/office/drawing/2014/main" id="{DA77342D-5725-8317-5D0B-8538B988609E}"/>
              </a:ext>
            </a:extLst>
          </p:cNvPr>
          <p:cNvSpPr>
            <a:spLocks noGrp="1" noChangeArrowheads="1"/>
          </p:cNvSpPr>
          <p:nvPr>
            <p:ph type="ftr" sz="quarter" idx="4"/>
          </p:nvPr>
        </p:nvSpPr>
        <p:spPr bwMode="auto">
          <a:xfrm>
            <a:off x="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6151" name="Rectangle 7">
            <a:extLst>
              <a:ext uri="{FF2B5EF4-FFF2-40B4-BE49-F238E27FC236}">
                <a16:creationId xmlns:a16="http://schemas.microsoft.com/office/drawing/2014/main" id="{0528D5A6-1C56-73E5-C7E6-4A94555FDDDC}"/>
              </a:ext>
            </a:extLst>
          </p:cNvPr>
          <p:cNvSpPr>
            <a:spLocks noGrp="1" noChangeArrowheads="1"/>
          </p:cNvSpPr>
          <p:nvPr>
            <p:ph type="sldNum" sz="quarter" idx="5"/>
          </p:nvPr>
        </p:nvSpPr>
        <p:spPr bwMode="auto">
          <a:xfrm>
            <a:off x="518160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8BF375B-F949-FF40-BC05-4265AF147B6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ADF6E7-21D4-6E7B-E293-5242FE3216AC}"/>
              </a:ext>
            </a:extLst>
          </p:cNvPr>
          <p:cNvSpPr>
            <a:spLocks noGrp="1" noChangeArrowheads="1"/>
          </p:cNvSpPr>
          <p:nvPr>
            <p:ph type="sldNum" sz="quarter" idx="5"/>
          </p:nvPr>
        </p:nvSpPr>
        <p:spPr>
          <a:ln/>
        </p:spPr>
        <p:txBody>
          <a:bodyPr/>
          <a:lstStyle/>
          <a:p>
            <a:fld id="{1260D044-A959-1C48-B7CA-3D4F70BBC112}" type="slidenum">
              <a:rPr lang="en-US" altLang="en-US"/>
              <a:pPr/>
              <a:t>1</a:t>
            </a:fld>
            <a:endParaRPr lang="en-US" altLang="en-US"/>
          </a:p>
        </p:txBody>
      </p:sp>
      <p:sp>
        <p:nvSpPr>
          <p:cNvPr id="17410" name="Rectangle 2">
            <a:extLst>
              <a:ext uri="{FF2B5EF4-FFF2-40B4-BE49-F238E27FC236}">
                <a16:creationId xmlns:a16="http://schemas.microsoft.com/office/drawing/2014/main" id="{267C670B-5F86-026D-03C9-1A34E32F3339}"/>
              </a:ext>
            </a:extLst>
          </p:cNvPr>
          <p:cNvSpPr>
            <a:spLocks noChangeArrowheads="1" noTextEdit="1"/>
          </p:cNvSpPr>
          <p:nvPr>
            <p:ph type="sldImg"/>
          </p:nvPr>
        </p:nvSpPr>
        <p:spPr>
          <a:ln/>
        </p:spPr>
      </p:sp>
      <p:sp>
        <p:nvSpPr>
          <p:cNvPr id="17411" name="Rectangle 3">
            <a:extLst>
              <a:ext uri="{FF2B5EF4-FFF2-40B4-BE49-F238E27FC236}">
                <a16:creationId xmlns:a16="http://schemas.microsoft.com/office/drawing/2014/main" id="{1B53633A-6334-0F06-347F-FB30B99C09D1}"/>
              </a:ext>
            </a:extLst>
          </p:cNvPr>
          <p:cNvSpPr>
            <a:spLocks noGrp="1" noChangeArrowheads="1"/>
          </p:cNvSpPr>
          <p:nvPr>
            <p:ph type="body" idx="1"/>
          </p:nvPr>
        </p:nvSpPr>
        <p:spPr/>
        <p:txBody>
          <a:bodyPr/>
          <a:lstStyle/>
          <a:p>
            <a:r>
              <a:rPr lang="en-US" dirty="0"/>
              <a:t>400 years ago, before telescopes, our understanding of the universe was very different. This is what was believed: </a:t>
            </a:r>
          </a:p>
          <a:p>
            <a:r>
              <a:rPr lang="en-US" dirty="0"/>
              <a:t>We live on a spherical ball orbited by the rest of a finite, spherical universe. </a:t>
            </a:r>
          </a:p>
          <a:p>
            <a:r>
              <a:rPr lang="en-US" dirty="0"/>
              <a:t>Earth does not move. </a:t>
            </a:r>
          </a:p>
          <a:p>
            <a:r>
              <a:rPr lang="en-US" dirty="0"/>
              <a:t>It is the center of the universe. </a:t>
            </a:r>
          </a:p>
          <a:p>
            <a:r>
              <a:rPr lang="en-US" dirty="0"/>
              <a:t>Our Sun orbits the Earth, as do all the other planets and the Moon. </a:t>
            </a:r>
          </a:p>
          <a:p>
            <a:r>
              <a:rPr lang="en-US" dirty="0"/>
              <a:t>The stars are distant objects, always perfect and unchanging. </a:t>
            </a:r>
          </a:p>
          <a:p>
            <a:endParaRPr lang="en-US" dirty="0"/>
          </a:p>
          <a:p>
            <a:r>
              <a:rPr lang="en-US" dirty="0"/>
              <a:t>How did telescopes &amp; associated technologies unlock the secrets of the universe and help us toward the understanding we have today where Earth is no longer at the center of the universe? Instead, we know that ours is a small planet orbiting a star in the suburbs of a large galaxy filled with billions of other stars and planets, surrounded by billions of other galaxies becoming increasingly ever distant from each other by the expansion of space. </a:t>
            </a:r>
          </a:p>
          <a:p>
            <a:endParaRPr lang="en-US" dirty="0"/>
          </a:p>
          <a:p>
            <a:r>
              <a:rPr lang="en-US" dirty="0"/>
              <a:t>This is the story of how telescopes continuously changed our understanding of the universe and our place in it - transforming our view of our universe. And we still have much more to discover! </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A01EFC-C6BF-C2F2-85B2-3F8DE5C3442C}"/>
              </a:ext>
            </a:extLst>
          </p:cNvPr>
          <p:cNvSpPr>
            <a:spLocks noGrp="1" noChangeArrowheads="1"/>
          </p:cNvSpPr>
          <p:nvPr>
            <p:ph type="sldNum" sz="quarter" idx="5"/>
          </p:nvPr>
        </p:nvSpPr>
        <p:spPr>
          <a:ln/>
        </p:spPr>
        <p:txBody>
          <a:bodyPr/>
          <a:lstStyle/>
          <a:p>
            <a:fld id="{23E87AB4-9409-9044-B8A0-084A7FC6F283}" type="slidenum">
              <a:rPr lang="en-US" altLang="en-US"/>
              <a:pPr/>
              <a:t>2</a:t>
            </a:fld>
            <a:endParaRPr lang="en-US" altLang="en-US"/>
          </a:p>
        </p:txBody>
      </p:sp>
      <p:sp>
        <p:nvSpPr>
          <p:cNvPr id="81922" name="Rectangle 2">
            <a:extLst>
              <a:ext uri="{FF2B5EF4-FFF2-40B4-BE49-F238E27FC236}">
                <a16:creationId xmlns:a16="http://schemas.microsoft.com/office/drawing/2014/main" id="{135EABC7-2D15-9BA0-2992-5D4EAF760A21}"/>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81923" name="Rectangle 3">
            <a:extLst>
              <a:ext uri="{FF2B5EF4-FFF2-40B4-BE49-F238E27FC236}">
                <a16:creationId xmlns:a16="http://schemas.microsoft.com/office/drawing/2014/main" id="{588B79A6-FD1D-C997-D232-42043C845BFF}"/>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Before telescopes, we could only use our eyes and a variety of measuring instruments to plot the positions and movements of objects in the sky to create a limited understanding of our universe. </a:t>
            </a:r>
          </a:p>
          <a:p>
            <a:r>
              <a:rPr lang="en-US" dirty="0"/>
              <a:t>We had no way to know what these objects actually were and little evidence for our relationship to the cosmos.</a:t>
            </a:r>
          </a:p>
          <a:p>
            <a:endParaRPr lang="en-US" dirty="0"/>
          </a:p>
          <a:p>
            <a:r>
              <a:rPr lang="en-US" dirty="0"/>
              <a:t> --- Images: Armillary Sphere Tycho Brahe’s quadrant Jacob’s Staff from http://</a:t>
            </a:r>
            <a:r>
              <a:rPr lang="en-US" dirty="0" err="1"/>
              <a:t>members.shaw.ca</a:t>
            </a:r>
            <a:r>
              <a:rPr lang="en-US" dirty="0"/>
              <a:t>/</a:t>
            </a:r>
            <a:r>
              <a:rPr lang="en-US" dirty="0" err="1"/>
              <a:t>mjfinley</a:t>
            </a:r>
            <a:r>
              <a:rPr lang="en-US" dirty="0"/>
              <a:t>/</a:t>
            </a:r>
            <a:r>
              <a:rPr lang="en-US" dirty="0" err="1"/>
              <a:t>astronomers.html</a:t>
            </a:r>
            <a:r>
              <a:rPr lang="en-US" dirty="0"/>
              <a:t> </a:t>
            </a:r>
          </a:p>
          <a:p>
            <a:endParaRPr lang="en-US" dirty="0"/>
          </a:p>
          <a:p>
            <a:r>
              <a:rPr lang="en-US" dirty="0"/>
              <a:t>Fascinating fact: The positional accuracy of any object in the sky before telescopes was about 1 arc minute (1/60 of a degree) – the limit of the resolution of the human eye. Yet some amazing things were discovered by pre-telescopic astronomers, such as the distance to the Moon and the relative separations of the Sun and planets, and the elliptical orbits of the planets. </a:t>
            </a:r>
            <a:endParaRPr lang="en-US" altLang="en-US" dirty="0"/>
          </a:p>
          <a:p>
            <a:endParaRPr lang="en-US" altLang="en-US" dirty="0"/>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DC6A7B7-7B7E-8C46-2877-F859BF21383B}"/>
              </a:ext>
            </a:extLst>
          </p:cNvPr>
          <p:cNvSpPr>
            <a:spLocks noGrp="1" noChangeArrowheads="1"/>
          </p:cNvSpPr>
          <p:nvPr>
            <p:ph type="sldNum" sz="quarter" idx="5"/>
          </p:nvPr>
        </p:nvSpPr>
        <p:spPr>
          <a:ln/>
        </p:spPr>
        <p:txBody>
          <a:bodyPr/>
          <a:lstStyle/>
          <a:p>
            <a:fld id="{F7DF1E16-A870-3040-AA51-E63B8687F71B}" type="slidenum">
              <a:rPr lang="en-US" altLang="en-US"/>
              <a:pPr/>
              <a:t>3</a:t>
            </a:fld>
            <a:endParaRPr lang="en-US" altLang="en-US"/>
          </a:p>
        </p:txBody>
      </p:sp>
      <p:sp>
        <p:nvSpPr>
          <p:cNvPr id="113666" name="Rectangle 2">
            <a:extLst>
              <a:ext uri="{FF2B5EF4-FFF2-40B4-BE49-F238E27FC236}">
                <a16:creationId xmlns:a16="http://schemas.microsoft.com/office/drawing/2014/main" id="{3ED4A7EB-CA7A-31FE-3D81-3B636D808757}"/>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13667" name="Rectangle 3">
            <a:extLst>
              <a:ext uri="{FF2B5EF4-FFF2-40B4-BE49-F238E27FC236}">
                <a16:creationId xmlns:a16="http://schemas.microsoft.com/office/drawing/2014/main" id="{8CF8F691-3831-0305-7141-2FFD4FD2F502}"/>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Over the years, we had many questions about our universe. Here are some of the big questions whose answers were revealed by increasingly sophisticated telescopes and telescope technologies that helped us re-assess our place in the universe. </a:t>
            </a:r>
          </a:p>
          <a:p>
            <a:endParaRPr lang="en-US" dirty="0"/>
          </a:p>
          <a:p>
            <a:r>
              <a:rPr lang="en-US" dirty="0"/>
              <a:t>PRESENTATION NOTE: To shorten the presentation, you may want to allow your audience to vote on the three or four questions from this slide they would like discussed. </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7AF968-09D5-DD01-27FF-9FF6E2828C10}"/>
              </a:ext>
            </a:extLst>
          </p:cNvPr>
          <p:cNvSpPr>
            <a:spLocks noGrp="1" noChangeArrowheads="1"/>
          </p:cNvSpPr>
          <p:nvPr>
            <p:ph type="sldNum" sz="quarter" idx="5"/>
          </p:nvPr>
        </p:nvSpPr>
        <p:spPr>
          <a:ln/>
        </p:spPr>
        <p:txBody>
          <a:bodyPr/>
          <a:lstStyle/>
          <a:p>
            <a:fld id="{A83F2856-D755-054D-A22F-ED5FA7895018}" type="slidenum">
              <a:rPr lang="en-US" altLang="en-US"/>
              <a:pPr/>
              <a:t>4</a:t>
            </a:fld>
            <a:endParaRPr lang="en-US" altLang="en-US"/>
          </a:p>
        </p:txBody>
      </p:sp>
      <p:sp>
        <p:nvSpPr>
          <p:cNvPr id="115714" name="Rectangle 2">
            <a:extLst>
              <a:ext uri="{FF2B5EF4-FFF2-40B4-BE49-F238E27FC236}">
                <a16:creationId xmlns:a16="http://schemas.microsoft.com/office/drawing/2014/main" id="{AA1B74CA-7131-9C68-17A8-B32042C78912}"/>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15715" name="Rectangle 3">
            <a:extLst>
              <a:ext uri="{FF2B5EF4-FFF2-40B4-BE49-F238E27FC236}">
                <a16:creationId xmlns:a16="http://schemas.microsoft.com/office/drawing/2014/main" id="{2A9F4362-EFB2-481A-D72D-22B5E3D47D4D}"/>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Big Question #1 – Is the Earth or the Sun at the center? </a:t>
            </a:r>
          </a:p>
          <a:p>
            <a:endParaRPr lang="en-US" dirty="0"/>
          </a:p>
          <a:p>
            <a:r>
              <a:rPr lang="en-US" dirty="0"/>
              <a:t>Before telescopes, there was no evidence that the Earth orbited the Sun – and not the other way around. Prior to about 400 years ago, it was generally believed that the Earth was the center of the Universe (as in Aristotle’s model) and everything else - Sun, Moon, Planets, stars - revolved around it. </a:t>
            </a:r>
          </a:p>
          <a:p>
            <a:endParaRPr lang="en-US" dirty="0"/>
          </a:p>
          <a:p>
            <a:r>
              <a:rPr lang="en-US" dirty="0"/>
              <a:t>A competing theory, advanced by Copernicus in the early 1500’s, was that the Sun was at the center and the Earth orbited it. It would take a telescope to determine which one was true. </a:t>
            </a:r>
          </a:p>
          <a:p>
            <a:endParaRPr lang="en-US" dirty="0"/>
          </a:p>
          <a:p>
            <a:r>
              <a:rPr lang="en-US" dirty="0"/>
              <a:t>--- Additional exercise: An interesting exercise with your audience would be to take them outside and ask them (if it is daytime) what proves that the Earth, not the Sun, moves, using just evidence your eyes can see. The answer is that without sophisticated measurements, there is no evidence that indicates whether it is the Earth or Sun that moves. </a:t>
            </a:r>
          </a:p>
          <a:p>
            <a:endParaRPr lang="en-US" dirty="0"/>
          </a:p>
          <a:p>
            <a:r>
              <a:rPr lang="en-US" dirty="0"/>
              <a:t>Fascinating Fact: Aristarchus 310-230 BC proposed a Sun centered system based on the calculation that the Sun was the biggest object in the cosmos, but his work was ignored for 1500 years! Additional Information: Both Aristotle's and Copernicus's models shown on the slide should have epicycles. These have been eliminated here for simplicity. Aristotle (and Ptolemy) needed them mostly to account for retrograde motion, and Copernicus needed them because he insisted on making the planets' orbits exactly circular. Epicycles were then needed to explain the deviations of the planets' motions from that of circles. </a:t>
            </a: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DD2FBC-C64C-BFD0-BD87-4FA12BCFB1ED}"/>
              </a:ext>
            </a:extLst>
          </p:cNvPr>
          <p:cNvSpPr>
            <a:spLocks noGrp="1" noChangeArrowheads="1"/>
          </p:cNvSpPr>
          <p:nvPr>
            <p:ph type="sldNum" sz="quarter" idx="5"/>
          </p:nvPr>
        </p:nvSpPr>
        <p:spPr>
          <a:ln/>
        </p:spPr>
        <p:txBody>
          <a:bodyPr/>
          <a:lstStyle/>
          <a:p>
            <a:fld id="{5D917952-4331-0D46-922C-7F19AD5D9472}" type="slidenum">
              <a:rPr lang="en-US" altLang="en-US"/>
              <a:pPr/>
              <a:t>5</a:t>
            </a:fld>
            <a:endParaRPr lang="en-US" altLang="en-US"/>
          </a:p>
        </p:txBody>
      </p:sp>
      <p:sp>
        <p:nvSpPr>
          <p:cNvPr id="128002" name="Rectangle 2">
            <a:extLst>
              <a:ext uri="{FF2B5EF4-FFF2-40B4-BE49-F238E27FC236}">
                <a16:creationId xmlns:a16="http://schemas.microsoft.com/office/drawing/2014/main" id="{A54EBA96-1697-B39E-5F61-59EAEC843006}"/>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28003" name="Rectangle 3">
            <a:extLst>
              <a:ext uri="{FF2B5EF4-FFF2-40B4-BE49-F238E27FC236}">
                <a16:creationId xmlns:a16="http://schemas.microsoft.com/office/drawing/2014/main" id="{B97905FA-9291-300B-FBE4-EE61E1EA7ED2}"/>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Then Galileo came along. After hearing of a new invention called a spyglass, Galileo made a small telescope with lenses and turned it to the heavens. Galileo reported evidence that the Earth was NOT the center of the known universe, but the Sun held the central position with the Earth orbiting around it. </a:t>
            </a:r>
          </a:p>
          <a:p>
            <a:endParaRPr lang="en-US" dirty="0"/>
          </a:p>
          <a:p>
            <a:r>
              <a:rPr lang="en-US" dirty="0"/>
              <a:t>The most compelling evidence was the phases of Venus. These two illustrations are from the perspective of Earth. </a:t>
            </a:r>
          </a:p>
          <a:p>
            <a:r>
              <a:rPr lang="en-US" dirty="0"/>
              <a:t>They show how the phases of Venus would look in the Earth-centered system compared to the Sun-centered system. </a:t>
            </a:r>
          </a:p>
          <a:p>
            <a:r>
              <a:rPr lang="en-US" dirty="0"/>
              <a:t>Note that in the Earth-centered system </a:t>
            </a:r>
          </a:p>
          <a:p>
            <a:r>
              <a:rPr lang="en-US" dirty="0"/>
              <a:t>(CLICK), </a:t>
            </a:r>
          </a:p>
          <a:p>
            <a:r>
              <a:rPr lang="en-US" dirty="0"/>
              <a:t>Venus would only look like a crescent – it would never get larger than a crescent.</a:t>
            </a:r>
          </a:p>
          <a:p>
            <a:endParaRPr lang="en-US" dirty="0"/>
          </a:p>
          <a:p>
            <a:r>
              <a:rPr lang="en-US" dirty="0"/>
              <a:t> In the Sun-centered system</a:t>
            </a:r>
          </a:p>
          <a:p>
            <a:r>
              <a:rPr lang="en-US" dirty="0"/>
              <a:t> (CLICK), </a:t>
            </a:r>
          </a:p>
          <a:p>
            <a:r>
              <a:rPr lang="en-US" dirty="0"/>
              <a:t>the lit part of Venus would wax and wane more like the Moon. Sometimes Venus would look like a crescent, but at times during its orbit Venus would become almost full (or gibbous). </a:t>
            </a:r>
          </a:p>
          <a:p>
            <a:endParaRPr lang="en-US" dirty="0"/>
          </a:p>
          <a:p>
            <a:r>
              <a:rPr lang="en-US" dirty="0"/>
              <a:t>Which one do you suppose Galileo observed? </a:t>
            </a:r>
          </a:p>
          <a:p>
            <a:r>
              <a:rPr lang="en-US" dirty="0"/>
              <a:t>(CLICK) </a:t>
            </a:r>
          </a:p>
          <a:p>
            <a:r>
              <a:rPr lang="en-US" dirty="0"/>
              <a:t>Venus phases that would be produced by a Sun-centered system. A small telescope provided compelling evidence that the Sun was the center of the Solar System, not the Earth. Our understanding of the universe was forever changed.</a:t>
            </a:r>
          </a:p>
          <a:p>
            <a:endParaRPr lang="en-US" dirty="0"/>
          </a:p>
          <a:p>
            <a:r>
              <a:rPr lang="en-US" dirty="0"/>
              <a:t> --- </a:t>
            </a:r>
          </a:p>
          <a:p>
            <a:endParaRPr lang="en-US" dirty="0"/>
          </a:p>
          <a:p>
            <a:r>
              <a:rPr lang="en-US" dirty="0"/>
              <a:t>More information: </a:t>
            </a:r>
          </a:p>
          <a:p>
            <a:r>
              <a:rPr lang="en-US" dirty="0"/>
              <a:t>a. Note that Galileo did not invent the telescope. Credit for its invention now seems to go to </a:t>
            </a:r>
            <a:r>
              <a:rPr lang="en-US" dirty="0" err="1"/>
              <a:t>Sacharias</a:t>
            </a:r>
            <a:r>
              <a:rPr lang="en-US" dirty="0"/>
              <a:t> Janssen in the summer of 1608. However, Galileo’s skills at making lenses (and his insight of what to look at) turned a curiosity into a research instrument. </a:t>
            </a:r>
          </a:p>
          <a:p>
            <a:r>
              <a:rPr lang="en-US" dirty="0"/>
              <a:t>b. For an explanation of the Earth-centered system and the epicycle that Venus is shown on, see: http://</a:t>
            </a:r>
            <a:r>
              <a:rPr lang="en-US" dirty="0" err="1"/>
              <a:t>www.opencourse.info</a:t>
            </a:r>
            <a:r>
              <a:rPr lang="en-US" dirty="0"/>
              <a:t>/astronomy/introduction/05.motion_planets/ Scroll down to section 5.2 Geocentric Cosmology </a:t>
            </a:r>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F98C2D-02A5-7565-0B34-5BF48DC7FB32}"/>
              </a:ext>
            </a:extLst>
          </p:cNvPr>
          <p:cNvSpPr>
            <a:spLocks noGrp="1" noChangeArrowheads="1"/>
          </p:cNvSpPr>
          <p:nvPr>
            <p:ph type="sldNum" sz="quarter" idx="5"/>
          </p:nvPr>
        </p:nvSpPr>
        <p:spPr>
          <a:ln/>
        </p:spPr>
        <p:txBody>
          <a:bodyPr/>
          <a:lstStyle/>
          <a:p>
            <a:fld id="{8AA81E8F-3104-5349-A5CF-40CE86117E2C}" type="slidenum">
              <a:rPr lang="en-US" altLang="en-US"/>
              <a:pPr/>
              <a:t>6</a:t>
            </a:fld>
            <a:endParaRPr lang="en-US" altLang="en-US"/>
          </a:p>
        </p:txBody>
      </p:sp>
      <p:sp>
        <p:nvSpPr>
          <p:cNvPr id="13314" name="Rectangle 2">
            <a:extLst>
              <a:ext uri="{FF2B5EF4-FFF2-40B4-BE49-F238E27FC236}">
                <a16:creationId xmlns:a16="http://schemas.microsoft.com/office/drawing/2014/main" id="{B3EBD3C6-6A2D-E114-954D-2EFA10BFC7E3}"/>
              </a:ext>
            </a:extLst>
          </p:cNvPr>
          <p:cNvSpPr>
            <a:spLocks noChangeArrowheads="1" noTextEdit="1"/>
          </p:cNvSpPr>
          <p:nvPr>
            <p:ph type="sldImg"/>
          </p:nvPr>
        </p:nvSpPr>
        <p:spPr>
          <a:ln/>
        </p:spPr>
      </p:sp>
      <p:sp>
        <p:nvSpPr>
          <p:cNvPr id="13315" name="Rectangle 3">
            <a:extLst>
              <a:ext uri="{FF2B5EF4-FFF2-40B4-BE49-F238E27FC236}">
                <a16:creationId xmlns:a16="http://schemas.microsoft.com/office/drawing/2014/main" id="{3E018D79-9360-3CAE-31B9-506DD85DE85A}"/>
              </a:ext>
            </a:extLst>
          </p:cNvPr>
          <p:cNvSpPr>
            <a:spLocks noGrp="1" noChangeArrowheads="1"/>
          </p:cNvSpPr>
          <p:nvPr>
            <p:ph type="body" idx="1"/>
          </p:nvPr>
        </p:nvSpPr>
        <p:spPr/>
        <p:txBody>
          <a:bodyPr/>
          <a:lstStyle/>
          <a:p>
            <a:r>
              <a:rPr lang="en-US" dirty="0"/>
              <a:t>Big Question #2 – How far away are the stars? As previously mentioned, shortly before telescopes were invented, two competing theories of the structure of the universe were debated. The long-held structure of Aristotle with the Earth at the center and the newer theory of Copernicus that the Sun was at the center. One of the arguments against the Copernicus’ notion that the Earth orbited the Sun was that we could see no change in position of the stars over the course of the year. Let’s see what that means. </a:t>
            </a:r>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4A7D22-1AE8-C949-D8A8-2A7256FA98DE}"/>
              </a:ext>
            </a:extLst>
          </p:cNvPr>
          <p:cNvSpPr>
            <a:spLocks noGrp="1" noChangeArrowheads="1"/>
          </p:cNvSpPr>
          <p:nvPr>
            <p:ph type="sldNum" sz="quarter" idx="5"/>
          </p:nvPr>
        </p:nvSpPr>
        <p:spPr>
          <a:ln/>
        </p:spPr>
        <p:txBody>
          <a:bodyPr/>
          <a:lstStyle/>
          <a:p>
            <a:fld id="{06E6693E-639A-D045-AADD-1CC0647F2A3D}" type="slidenum">
              <a:rPr lang="en-US" altLang="en-US"/>
              <a:pPr/>
              <a:t>7</a:t>
            </a:fld>
            <a:endParaRPr lang="en-US" altLang="en-US"/>
          </a:p>
        </p:txBody>
      </p:sp>
      <p:sp>
        <p:nvSpPr>
          <p:cNvPr id="7170" name="Rectangle 2">
            <a:extLst>
              <a:ext uri="{FF2B5EF4-FFF2-40B4-BE49-F238E27FC236}">
                <a16:creationId xmlns:a16="http://schemas.microsoft.com/office/drawing/2014/main" id="{8B110A08-59BD-0313-E6C6-F033599F7AF2}"/>
              </a:ext>
            </a:extLst>
          </p:cNvPr>
          <p:cNvSpPr>
            <a:spLocks noChangeArrowheads="1" noTextEdit="1"/>
          </p:cNvSpPr>
          <p:nvPr>
            <p:ph type="sldImg"/>
          </p:nvPr>
        </p:nvSpPr>
        <p:spPr>
          <a:ln/>
        </p:spPr>
      </p:sp>
      <p:sp>
        <p:nvSpPr>
          <p:cNvPr id="7171" name="Rectangle 3">
            <a:extLst>
              <a:ext uri="{FF2B5EF4-FFF2-40B4-BE49-F238E27FC236}">
                <a16:creationId xmlns:a16="http://schemas.microsoft.com/office/drawing/2014/main" id="{235F4B8B-A117-F315-62C7-C5137203CCE1}"/>
              </a:ext>
            </a:extLst>
          </p:cNvPr>
          <p:cNvSpPr>
            <a:spLocks noGrp="1" noChangeArrowheads="1"/>
          </p:cNvSpPr>
          <p:nvPr>
            <p:ph type="body" idx="1"/>
          </p:nvPr>
        </p:nvSpPr>
        <p:spPr/>
        <p:txBody>
          <a:bodyPr/>
          <a:lstStyle/>
          <a:p>
            <a:r>
              <a:rPr lang="en-US" dirty="0"/>
              <a:t>. This is how star positions would appear to change over six month’s time (from one side of Earth’s orbit to the other) if the stars were about 5000 times closer to us than they really are. (switch between this slide and the next to blink compare the star positions) The arrow marks one of the closest stars: Epsilon </a:t>
            </a:r>
            <a:r>
              <a:rPr lang="en-US" dirty="0" err="1"/>
              <a:t>Eridani</a:t>
            </a:r>
            <a:r>
              <a:rPr lang="en-US" dirty="0"/>
              <a:t> - about 10 light years away. You can tell which stars are closer and which farther by the amount they appear to move back and forth. This is called a star’s parallax. Which stars are the farthest away? </a:t>
            </a:r>
            <a:endParaRPr lang="en-US" altLang="en-US" dirty="0">
              <a:solidFill>
                <a:srgbClr val="000000"/>
              </a:solidFill>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3E9E5C-42CC-8294-B83F-4887F72CB56E}"/>
              </a:ext>
            </a:extLst>
          </p:cNvPr>
          <p:cNvSpPr>
            <a:spLocks noGrp="1" noChangeArrowheads="1"/>
          </p:cNvSpPr>
          <p:nvPr>
            <p:ph type="sldNum" sz="quarter" idx="5"/>
          </p:nvPr>
        </p:nvSpPr>
        <p:spPr>
          <a:ln/>
        </p:spPr>
        <p:txBody>
          <a:bodyPr/>
          <a:lstStyle/>
          <a:p>
            <a:fld id="{C1BD7823-CDE1-4045-8F90-296EEAE66BDD}" type="slidenum">
              <a:rPr lang="en-US" altLang="en-US"/>
              <a:pPr/>
              <a:t>9</a:t>
            </a:fld>
            <a:endParaRPr lang="en-US" altLang="en-US"/>
          </a:p>
        </p:txBody>
      </p:sp>
      <p:sp>
        <p:nvSpPr>
          <p:cNvPr id="9218" name="Rectangle 2">
            <a:extLst>
              <a:ext uri="{FF2B5EF4-FFF2-40B4-BE49-F238E27FC236}">
                <a16:creationId xmlns:a16="http://schemas.microsoft.com/office/drawing/2014/main" id="{E1E90632-72FA-AF1E-5928-49D5B88B097D}"/>
              </a:ext>
            </a:extLst>
          </p:cNvPr>
          <p:cNvSpPr>
            <a:spLocks noChangeArrowheads="1" noTextEdit="1"/>
          </p:cNvSpPr>
          <p:nvPr>
            <p:ph type="sldImg"/>
          </p:nvPr>
        </p:nvSpPr>
        <p:spPr>
          <a:ln/>
        </p:spPr>
      </p:sp>
      <p:sp>
        <p:nvSpPr>
          <p:cNvPr id="9219" name="Rectangle 3">
            <a:extLst>
              <a:ext uri="{FF2B5EF4-FFF2-40B4-BE49-F238E27FC236}">
                <a16:creationId xmlns:a16="http://schemas.microsoft.com/office/drawing/2014/main" id="{EC3953B4-7F2E-1F72-46BC-89E35AD88FEB}"/>
              </a:ext>
            </a:extLst>
          </p:cNvPr>
          <p:cNvSpPr>
            <a:spLocks noGrp="1" noChangeArrowheads="1"/>
          </p:cNvSpPr>
          <p:nvPr>
            <p:ph type="body" idx="1"/>
          </p:nvPr>
        </p:nvSpPr>
        <p:spPr/>
        <p:txBody>
          <a:bodyPr/>
          <a:lstStyle/>
          <a:p>
            <a:r>
              <a:rPr lang="en-US" dirty="0"/>
              <a:t>But how far are the stars REALLY? </a:t>
            </a:r>
          </a:p>
          <a:p>
            <a:r>
              <a:rPr lang="en-US" dirty="0"/>
              <a:t>Pretend that the Sun is on the bridge of your nose and</a:t>
            </a:r>
          </a:p>
          <a:p>
            <a:r>
              <a:rPr lang="en-US" dirty="0"/>
              <a:t> (CLICK) </a:t>
            </a:r>
          </a:p>
          <a:p>
            <a:r>
              <a:rPr lang="en-US" dirty="0"/>
              <a:t>the Earth orbits it over your face. </a:t>
            </a:r>
          </a:p>
          <a:p>
            <a:endParaRPr lang="en-US" dirty="0"/>
          </a:p>
          <a:p>
            <a:r>
              <a:rPr lang="en-US" dirty="0"/>
              <a:t>Your eyes are at either side of the Earth’s orbit. Hold your finger in front of you at arm’s length. (demonstrate) Imagine a star perched on the tip of your finger. When the Earth is on this side of its orbit (point to one eye), close the other eye. Note where the tip of your finger is against the background of stars (next slide). </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DAB469-02B5-9184-B6F2-77663C318E3E}"/>
              </a:ext>
            </a:extLst>
          </p:cNvPr>
          <p:cNvSpPr>
            <a:spLocks noGrp="1" noChangeArrowheads="1"/>
          </p:cNvSpPr>
          <p:nvPr>
            <p:ph type="sldNum" sz="quarter" idx="5"/>
          </p:nvPr>
        </p:nvSpPr>
        <p:spPr>
          <a:ln/>
        </p:spPr>
        <p:txBody>
          <a:bodyPr/>
          <a:lstStyle/>
          <a:p>
            <a:fld id="{465E7EB4-5C94-A742-A103-366CB8070F17}" type="slidenum">
              <a:rPr lang="en-US" altLang="en-US"/>
              <a:pPr/>
              <a:t>10</a:t>
            </a:fld>
            <a:endParaRPr lang="en-US" altLang="en-US"/>
          </a:p>
        </p:txBody>
      </p:sp>
      <p:sp>
        <p:nvSpPr>
          <p:cNvPr id="12290" name="Rectangle 2">
            <a:extLst>
              <a:ext uri="{FF2B5EF4-FFF2-40B4-BE49-F238E27FC236}">
                <a16:creationId xmlns:a16="http://schemas.microsoft.com/office/drawing/2014/main" id="{63B9AD28-838F-BCE0-BEB9-8F2F94F04D13}"/>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2291" name="Rectangle 3">
            <a:extLst>
              <a:ext uri="{FF2B5EF4-FFF2-40B4-BE49-F238E27FC236}">
                <a16:creationId xmlns:a16="http://schemas.microsoft.com/office/drawing/2014/main" id="{A9A7F41C-7410-1C26-E1B4-2D5ED7511153}"/>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Now the Earth is on the other side of its orbit (point to your other eye). </a:t>
            </a:r>
          </a:p>
          <a:p>
            <a:endParaRPr lang="en-US" dirty="0"/>
          </a:p>
          <a:p>
            <a:r>
              <a:rPr lang="en-US" dirty="0"/>
              <a:t>See how much the tip of your finger appeared to move against the stars? </a:t>
            </a:r>
          </a:p>
          <a:p>
            <a:endParaRPr lang="en-US" dirty="0"/>
          </a:p>
          <a:p>
            <a:r>
              <a:rPr lang="en-US" dirty="0"/>
              <a:t>Now let’s move you and your face, representing Earth’s orbit, to the correct distance from that star on your finger. </a:t>
            </a:r>
          </a:p>
          <a:p>
            <a:endParaRPr lang="en-US" dirty="0"/>
          </a:p>
          <a:p>
            <a:r>
              <a:rPr lang="en-US" dirty="0"/>
              <a:t>I now have the star on the tip of my finger (hold your finger up). You need to move about 15 miles away. Then close one eye, then the other. That’s about the amount of parallax, or apparent change in position, the star Epsilon </a:t>
            </a:r>
            <a:r>
              <a:rPr lang="en-US" dirty="0" err="1"/>
              <a:t>Eridani</a:t>
            </a:r>
            <a:r>
              <a:rPr lang="en-US" dirty="0"/>
              <a:t> really has. No wonder that tiny change couldn’t be seen without telescopes! </a:t>
            </a: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EEDE37-D6F3-BFAF-CDC0-6FFB746FC62B}"/>
              </a:ext>
            </a:extLst>
          </p:cNvPr>
          <p:cNvSpPr>
            <a:spLocks noGrp="1" noChangeArrowheads="1"/>
          </p:cNvSpPr>
          <p:nvPr>
            <p:ph type="sldNum" sz="quarter" idx="5"/>
          </p:nvPr>
        </p:nvSpPr>
        <p:spPr>
          <a:ln/>
        </p:spPr>
        <p:txBody>
          <a:bodyPr/>
          <a:lstStyle/>
          <a:p>
            <a:fld id="{5397F4D1-44E1-7D43-9443-0AFFBE70AB56}" type="slidenum">
              <a:rPr lang="en-US" altLang="en-US"/>
              <a:pPr/>
              <a:t>11</a:t>
            </a:fld>
            <a:endParaRPr lang="en-US" altLang="en-US"/>
          </a:p>
        </p:txBody>
      </p:sp>
      <p:sp>
        <p:nvSpPr>
          <p:cNvPr id="16386" name="Rectangle 2">
            <a:extLst>
              <a:ext uri="{FF2B5EF4-FFF2-40B4-BE49-F238E27FC236}">
                <a16:creationId xmlns:a16="http://schemas.microsoft.com/office/drawing/2014/main" id="{20DE9BBB-5D18-CF38-F14D-F1DAB0A32328}"/>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6387" name="Rectangle 3">
            <a:extLst>
              <a:ext uri="{FF2B5EF4-FFF2-40B4-BE49-F238E27FC236}">
                <a16:creationId xmlns:a16="http://schemas.microsoft.com/office/drawing/2014/main" id="{8FCF32DB-43FE-82BD-6D1C-FAC1E1A93C93}"/>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But if parallax could be measured, a simple formula could be applied to determine the distance to the star. Many astronomers were studying the problem. While pinpointing positions of 50,000 stars using instruments at the </a:t>
            </a:r>
            <a:r>
              <a:rPr lang="en-US" dirty="0" err="1"/>
              <a:t>Königsberg</a:t>
            </a:r>
            <a:r>
              <a:rPr lang="en-US" dirty="0"/>
              <a:t> Observatory, Friedrich Wilhelm Bessel was the first, in 1838, to measure the parallax of a nearby star, setting an accurate distance scale for the stars. We could now know the stars are tremendously far away. The nearest visible star is 4 light years away – that’s over 20 trillion miles! In the 1800’s no one was guessing the stars were that far away. </a:t>
            </a:r>
          </a:p>
          <a:p>
            <a:endParaRPr lang="en-US" dirty="0"/>
          </a:p>
          <a:p>
            <a:r>
              <a:rPr lang="en-US" dirty="0"/>
              <a:t>--- The diagram at the bottom of the slide represents the Earth in orbit around the Sun, showing its position now and 6 months from now. The apparent location of the closer star changes relative to the background stars. </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B2275B-61B8-A58B-E6BD-873FC764DC1F}"/>
              </a:ext>
            </a:extLst>
          </p:cNvPr>
          <p:cNvSpPr>
            <a:spLocks noGrp="1" noChangeArrowheads="1"/>
          </p:cNvSpPr>
          <p:nvPr>
            <p:ph type="sldNum" sz="quarter" idx="5"/>
          </p:nvPr>
        </p:nvSpPr>
        <p:spPr>
          <a:ln/>
        </p:spPr>
        <p:txBody>
          <a:bodyPr/>
          <a:lstStyle/>
          <a:p>
            <a:fld id="{3F020B96-0978-C141-8E6A-0B892598F8F5}" type="slidenum">
              <a:rPr lang="en-US" altLang="en-US"/>
              <a:pPr/>
              <a:t>12</a:t>
            </a:fld>
            <a:endParaRPr lang="en-US" altLang="en-US"/>
          </a:p>
        </p:txBody>
      </p:sp>
      <p:sp>
        <p:nvSpPr>
          <p:cNvPr id="118786" name="Rectangle 2">
            <a:extLst>
              <a:ext uri="{FF2B5EF4-FFF2-40B4-BE49-F238E27FC236}">
                <a16:creationId xmlns:a16="http://schemas.microsoft.com/office/drawing/2014/main" id="{3CF914E7-E4F1-9B62-B9DB-F7E9C52B6906}"/>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18787" name="Rectangle 3">
            <a:extLst>
              <a:ext uri="{FF2B5EF4-FFF2-40B4-BE49-F238E27FC236}">
                <a16:creationId xmlns:a16="http://schemas.microsoft.com/office/drawing/2014/main" id="{06D58AAA-49C7-0461-F36C-2C5A1C355053}"/>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 Big Question #3 – What are the stars made of? In 1835 the French philosopher August Comte stated that humanity would never be able to determine the chemical composition of the stars. </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CA5534B-118E-00C6-3116-7483DE8191DC}"/>
              </a:ext>
            </a:extLst>
          </p:cNvPr>
          <p:cNvSpPr>
            <a:spLocks noGrp="1" noChangeArrowheads="1"/>
          </p:cNvSpPr>
          <p:nvPr>
            <p:ph type="sldNum" sz="quarter" idx="5"/>
          </p:nvPr>
        </p:nvSpPr>
        <p:spPr>
          <a:ln/>
        </p:spPr>
        <p:txBody>
          <a:bodyPr/>
          <a:lstStyle/>
          <a:p>
            <a:fld id="{A4DFC4C1-B4D3-F142-B107-4B9A0B16D06E}" type="slidenum">
              <a:rPr lang="en-US" altLang="en-US"/>
              <a:pPr/>
              <a:t>13</a:t>
            </a:fld>
            <a:endParaRPr lang="en-US" altLang="en-US"/>
          </a:p>
        </p:txBody>
      </p:sp>
      <p:sp>
        <p:nvSpPr>
          <p:cNvPr id="37890" name="Rectangle 2">
            <a:extLst>
              <a:ext uri="{FF2B5EF4-FFF2-40B4-BE49-F238E27FC236}">
                <a16:creationId xmlns:a16="http://schemas.microsoft.com/office/drawing/2014/main" id="{F5611A08-52A5-610C-3575-649815037BF9}"/>
              </a:ext>
            </a:extLst>
          </p:cNvPr>
          <p:cNvSpPr>
            <a:spLocks noChangeArrowheads="1" noTextEdit="1"/>
          </p:cNvSpPr>
          <p:nvPr>
            <p:ph type="sldImg"/>
          </p:nvPr>
        </p:nvSpPr>
        <p:spPr>
          <a:ln/>
        </p:spPr>
      </p:sp>
      <p:sp>
        <p:nvSpPr>
          <p:cNvPr id="37891" name="Rectangle 3">
            <a:extLst>
              <a:ext uri="{FF2B5EF4-FFF2-40B4-BE49-F238E27FC236}">
                <a16:creationId xmlns:a16="http://schemas.microsoft.com/office/drawing/2014/main" id="{55DA031F-1EB7-8258-752A-F05652D2233D}"/>
              </a:ext>
            </a:extLst>
          </p:cNvPr>
          <p:cNvSpPr>
            <a:spLocks noGrp="1" noChangeArrowheads="1"/>
          </p:cNvSpPr>
          <p:nvPr>
            <p:ph type="body" idx="1"/>
          </p:nvPr>
        </p:nvSpPr>
        <p:spPr/>
        <p:txBody>
          <a:bodyPr/>
          <a:lstStyle/>
          <a:p>
            <a:r>
              <a:rPr lang="en-US" dirty="0"/>
              <a:t>Yet the seeds of discovery had already been sewn. In 1814 Joseph Fraunhofer used an instrument at that same </a:t>
            </a:r>
            <a:r>
              <a:rPr lang="en-US" dirty="0" err="1"/>
              <a:t>Konigsburg</a:t>
            </a:r>
            <a:r>
              <a:rPr lang="en-US" dirty="0"/>
              <a:t> Observatory called a Heliometer to study the spectrum of the Sun. What’s a spectrum? The rainbow is the white light from the sun spread out into the colors it is made from. If we could take a section of a rainbow (CLICK) and magnify it so it was a few feet wide, we would see dark lines in the rainbow, just like Fraunhofer did. This expanded rainbow is called a spectrum. What do you suppose the dark lines mean?</a:t>
            </a:r>
          </a:p>
          <a:p>
            <a:endParaRPr lang="en-US" dirty="0"/>
          </a:p>
          <a:p>
            <a:r>
              <a:rPr lang="en-US" dirty="0"/>
              <a:t> --- Images: </a:t>
            </a:r>
          </a:p>
          <a:p>
            <a:r>
              <a:rPr lang="en-US" dirty="0" err="1"/>
              <a:t>Konigsburg</a:t>
            </a:r>
            <a:r>
              <a:rPr lang="en-US" dirty="0"/>
              <a:t> Heliometer </a:t>
            </a:r>
          </a:p>
          <a:p>
            <a:r>
              <a:rPr lang="en-US" dirty="0"/>
              <a:t>Joseph Fraunhofer Sun (SOHO image) </a:t>
            </a:r>
          </a:p>
          <a:p>
            <a:r>
              <a:rPr lang="en-US" dirty="0"/>
              <a:t>Simplified solar spectrum: courtesy of Dr. John Beck. </a:t>
            </a:r>
            <a:endParaRPr lang="en-US" altLang="en-US" dirty="0"/>
          </a:p>
          <a:p>
            <a:endParaRPr lang="en-US" altLang="en-US" dirty="0"/>
          </a:p>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80AF3A-A14D-7FE5-E918-7117CA3C5DCA}"/>
              </a:ext>
            </a:extLst>
          </p:cNvPr>
          <p:cNvSpPr>
            <a:spLocks noGrp="1" noChangeArrowheads="1"/>
          </p:cNvSpPr>
          <p:nvPr>
            <p:ph type="sldNum" sz="quarter" idx="5"/>
          </p:nvPr>
        </p:nvSpPr>
        <p:spPr>
          <a:ln/>
        </p:spPr>
        <p:txBody>
          <a:bodyPr/>
          <a:lstStyle/>
          <a:p>
            <a:fld id="{79FFA4D6-AC44-D64F-B4A5-C6AE7CB3689E}" type="slidenum">
              <a:rPr lang="en-US" altLang="en-US"/>
              <a:pPr/>
              <a:t>14</a:t>
            </a:fld>
            <a:endParaRPr lang="en-US" altLang="en-US"/>
          </a:p>
        </p:txBody>
      </p:sp>
      <p:sp>
        <p:nvSpPr>
          <p:cNvPr id="39938" name="Rectangle 2">
            <a:extLst>
              <a:ext uri="{FF2B5EF4-FFF2-40B4-BE49-F238E27FC236}">
                <a16:creationId xmlns:a16="http://schemas.microsoft.com/office/drawing/2014/main" id="{CCCB555C-F0BA-DAA7-12CB-ACE458CE2480}"/>
              </a:ext>
            </a:extLst>
          </p:cNvPr>
          <p:cNvSpPr>
            <a:spLocks noChangeArrowheads="1" noTextEdit="1"/>
          </p:cNvSpPr>
          <p:nvPr>
            <p:ph type="sldImg"/>
          </p:nvPr>
        </p:nvSpPr>
        <p:spPr>
          <a:ln/>
        </p:spPr>
      </p:sp>
      <p:sp>
        <p:nvSpPr>
          <p:cNvPr id="39939" name="Rectangle 3">
            <a:extLst>
              <a:ext uri="{FF2B5EF4-FFF2-40B4-BE49-F238E27FC236}">
                <a16:creationId xmlns:a16="http://schemas.microsoft.com/office/drawing/2014/main" id="{B2DFC38F-71C7-55C8-692A-F805D72BF5B1}"/>
              </a:ext>
            </a:extLst>
          </p:cNvPr>
          <p:cNvSpPr>
            <a:spLocks noGrp="1" noChangeArrowheads="1"/>
          </p:cNvSpPr>
          <p:nvPr>
            <p:ph type="body" idx="1"/>
          </p:nvPr>
        </p:nvSpPr>
        <p:spPr/>
        <p:txBody>
          <a:bodyPr/>
          <a:lstStyle/>
          <a:p>
            <a:endParaRPr lang="en-US" altLang="en-US" dirty="0"/>
          </a:p>
          <a:p>
            <a:r>
              <a:rPr lang="en-US" dirty="0"/>
              <a:t>Those dark lines turned out to be the fingerprints of the elements that made up the atoms of the Sun’s atmosphere. So we could determine what it was made of. In 1859 two German chemists, Gustav Kirchhoff, and Robert Bunsen (of burner fame), discovered that the dark lines in </a:t>
            </a:r>
            <a:r>
              <a:rPr lang="en-US" dirty="0" err="1"/>
              <a:t>Fraunhoffer’s</a:t>
            </a:r>
            <a:r>
              <a:rPr lang="en-US" dirty="0"/>
              <a:t> spectrum matched exactly lines seen in the spectrum of gas flames in their laboratory. They discovered elements like iron, magnesium, copper, zinc, and nickel in the Solar spectrum. What other elements can you find in this simulated solar spectrum? Example: We can exactly match the 3 lines from the spectrum of Hydrogen . (CLICK) to 3 of the lines in the solar spectrum. Answers: Hydrogen, Helium, and Sodium. All but the calcium and water lines show up in the spectrum of the Sun’s atmosphere. </a:t>
            </a: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CA7C098-854A-378D-668C-EDDC1A58B652}"/>
              </a:ext>
            </a:extLst>
          </p:cNvPr>
          <p:cNvSpPr>
            <a:spLocks noGrp="1" noChangeArrowheads="1"/>
          </p:cNvSpPr>
          <p:nvPr>
            <p:ph type="sldNum" sz="quarter" idx="5"/>
          </p:nvPr>
        </p:nvSpPr>
        <p:spPr>
          <a:ln/>
        </p:spPr>
        <p:txBody>
          <a:bodyPr/>
          <a:lstStyle/>
          <a:p>
            <a:fld id="{564D9D18-2C82-574A-81F0-ADC09552E25D}" type="slidenum">
              <a:rPr lang="en-US" altLang="en-US"/>
              <a:pPr/>
              <a:t>15</a:t>
            </a:fld>
            <a:endParaRPr lang="en-US" altLang="en-US"/>
          </a:p>
        </p:txBody>
      </p:sp>
      <p:sp>
        <p:nvSpPr>
          <p:cNvPr id="35842" name="Rectangle 2">
            <a:extLst>
              <a:ext uri="{FF2B5EF4-FFF2-40B4-BE49-F238E27FC236}">
                <a16:creationId xmlns:a16="http://schemas.microsoft.com/office/drawing/2014/main" id="{53081934-961E-EF79-A82F-85207232B13F}"/>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35843" name="Rectangle 3">
            <a:extLst>
              <a:ext uri="{FF2B5EF4-FFF2-40B4-BE49-F238E27FC236}">
                <a16:creationId xmlns:a16="http://schemas.microsoft.com/office/drawing/2014/main" id="{76779F8E-BEA7-EDA3-808C-D5CBE9B731F1}"/>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endParaRPr lang="en-US" altLang="en-US" dirty="0"/>
          </a:p>
          <a:p>
            <a:r>
              <a:rPr lang="en-US" dirty="0"/>
              <a:t>By 1863, the spectra of stars revealed these same dark lines - characteristic fingerprints of known elements. And these elements were the same kinds of elements found in the Sun. It had been supposed for many years that the stars were other Suns, but this confirmed that the Sun is a star - just one that we are very close to! The stars are other Suns! </a:t>
            </a:r>
          </a:p>
          <a:p>
            <a:endParaRPr lang="en-US" dirty="0"/>
          </a:p>
          <a:p>
            <a:r>
              <a:rPr lang="en-US" dirty="0"/>
              <a:t>---- Background information: William Huggins, in 1863, was one of the first to publish results of spectral analysis of stars. </a:t>
            </a:r>
            <a:endParaRPr lang="en-US" altLang="en-US" dirty="0"/>
          </a:p>
          <a:p>
            <a:endParaRPr lang="en-US" altLang="en-US" dirty="0"/>
          </a:p>
          <a:p>
            <a:endParaRPr lang="en-US" altLang="en-US" dirty="0"/>
          </a:p>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77B21F-6ADF-B868-4D7D-61FAF91293F9}"/>
              </a:ext>
            </a:extLst>
          </p:cNvPr>
          <p:cNvSpPr>
            <a:spLocks noGrp="1" noChangeArrowheads="1"/>
          </p:cNvSpPr>
          <p:nvPr>
            <p:ph type="sldNum" sz="quarter" idx="5"/>
          </p:nvPr>
        </p:nvSpPr>
        <p:spPr>
          <a:ln/>
        </p:spPr>
        <p:txBody>
          <a:bodyPr/>
          <a:lstStyle/>
          <a:p>
            <a:fld id="{2177868F-A72C-5344-81DA-B5C3D4765809}" type="slidenum">
              <a:rPr lang="en-US" altLang="en-US"/>
              <a:pPr/>
              <a:t>16</a:t>
            </a:fld>
            <a:endParaRPr lang="en-US" altLang="en-US"/>
          </a:p>
        </p:txBody>
      </p:sp>
      <p:sp>
        <p:nvSpPr>
          <p:cNvPr id="121858" name="Rectangle 2">
            <a:extLst>
              <a:ext uri="{FF2B5EF4-FFF2-40B4-BE49-F238E27FC236}">
                <a16:creationId xmlns:a16="http://schemas.microsoft.com/office/drawing/2014/main" id="{F547D12D-18D7-51CD-A3A0-BFCE89DB7B82}"/>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21859" name="Rectangle 3">
            <a:extLst>
              <a:ext uri="{FF2B5EF4-FFF2-40B4-BE49-F238E27FC236}">
                <a16:creationId xmlns:a16="http://schemas.microsoft.com/office/drawing/2014/main" id="{10ACC0E7-87B1-F254-CCF9-05014BFE3D49}"/>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Big Question #4 – Location of the Sun in the Galaxy? Less than 100 years ago, with no evidence to the contrary, it was still widely held that the Sun, along with its planets, was at or near the center of the known universe – it was still unknown that our galaxy was just one of billions of galaxies. Most astronomers still thought, with no other evidence available, that our galaxy was the whole universe. But could the Solar System’s location in our galaxy (or the known universe!) be determined?</a:t>
            </a:r>
          </a:p>
          <a:p>
            <a:endParaRPr lang="en-US" dirty="0"/>
          </a:p>
          <a:p>
            <a:r>
              <a:rPr lang="en-US" dirty="0"/>
              <a:t> ----- IMAGE: Simulated edge-on view of our Galaxy. This is actually NGC 4565. Image credit: Hugo, Gaul, Block (KPNO Visitor Program), NOAO, AURA, NSF. Positions of globular clusters are simulated. </a:t>
            </a:r>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CA6330D-E389-E404-378C-8372CCF3D56A}"/>
              </a:ext>
            </a:extLst>
          </p:cNvPr>
          <p:cNvSpPr>
            <a:spLocks noGrp="1" noChangeArrowheads="1"/>
          </p:cNvSpPr>
          <p:nvPr>
            <p:ph type="sldNum" sz="quarter" idx="5"/>
          </p:nvPr>
        </p:nvSpPr>
        <p:spPr>
          <a:ln/>
        </p:spPr>
        <p:txBody>
          <a:bodyPr/>
          <a:lstStyle/>
          <a:p>
            <a:fld id="{ACD5AA76-1EB9-B443-A44B-48D53016CFE2}" type="slidenum">
              <a:rPr lang="en-US" altLang="en-US"/>
              <a:pPr/>
              <a:t>17</a:t>
            </a:fld>
            <a:endParaRPr lang="en-US" altLang="en-US"/>
          </a:p>
        </p:txBody>
      </p:sp>
      <p:sp>
        <p:nvSpPr>
          <p:cNvPr id="22530" name="Rectangle 2">
            <a:extLst>
              <a:ext uri="{FF2B5EF4-FFF2-40B4-BE49-F238E27FC236}">
                <a16:creationId xmlns:a16="http://schemas.microsoft.com/office/drawing/2014/main" id="{B2888B90-1DC1-3B3D-9EDB-411A39341E12}"/>
              </a:ext>
            </a:extLst>
          </p:cNvPr>
          <p:cNvSpPr>
            <a:spLocks noChangeArrowheads="1" noTextEdit="1"/>
          </p:cNvSpPr>
          <p:nvPr>
            <p:ph type="sldImg"/>
          </p:nvPr>
        </p:nvSpPr>
        <p:spPr>
          <a:ln/>
        </p:spPr>
      </p:sp>
      <p:sp>
        <p:nvSpPr>
          <p:cNvPr id="22531" name="Rectangle 3">
            <a:extLst>
              <a:ext uri="{FF2B5EF4-FFF2-40B4-BE49-F238E27FC236}">
                <a16:creationId xmlns:a16="http://schemas.microsoft.com/office/drawing/2014/main" id="{7A9844BE-7B73-541B-AF1F-F850568CDAA5}"/>
              </a:ext>
            </a:extLst>
          </p:cNvPr>
          <p:cNvSpPr>
            <a:spLocks noGrp="1" noChangeArrowheads="1"/>
          </p:cNvSpPr>
          <p:nvPr>
            <p:ph type="body" idx="1"/>
          </p:nvPr>
        </p:nvSpPr>
        <p:spPr/>
        <p:txBody>
          <a:bodyPr/>
          <a:lstStyle/>
          <a:p>
            <a:r>
              <a:rPr lang="en-US" dirty="0"/>
              <a:t>In 1914, the largest telescope in the world at the time had recently been constructed on Mount Wilson in southern California – a 60-inch reflector. </a:t>
            </a:r>
          </a:p>
          <a:p>
            <a:endParaRPr lang="en-US" dirty="0"/>
          </a:p>
          <a:p>
            <a:r>
              <a:rPr lang="en-US" dirty="0"/>
              <a:t>Harlow Shapley, originally a journalist, now turned astronomer, began observing globular clusters, compact spheres of thousands of stars, through the 60-inch. </a:t>
            </a:r>
          </a:p>
          <a:p>
            <a:endParaRPr lang="en-US" dirty="0"/>
          </a:p>
          <a:p>
            <a:r>
              <a:rPr lang="en-US" dirty="0"/>
              <a:t>At Harvard in 1918, Henrietta Leavitt and Harlow Shapley developed an accurate method of measuring large distances by using a particular type of star, called a Cepheid Variable. </a:t>
            </a:r>
          </a:p>
          <a:p>
            <a:endParaRPr lang="en-US" dirty="0"/>
          </a:p>
          <a:p>
            <a:r>
              <a:rPr lang="en-US" dirty="0"/>
              <a:t>Shapley discovered Cepheid variable stars in many of the clusters. Using this, Shapley was able to estimate the distance to the clusters. </a:t>
            </a:r>
          </a:p>
          <a:p>
            <a:endParaRPr lang="en-US" dirty="0"/>
          </a:p>
          <a:p>
            <a:r>
              <a:rPr lang="en-US" dirty="0"/>
              <a:t>--- Background information: </a:t>
            </a:r>
          </a:p>
          <a:p>
            <a:r>
              <a:rPr lang="en-US" dirty="0"/>
              <a:t>How Cepheid variables are used to measure distances: They are variable stars, with very regular periods. The length of a Cepheid’s period is directly proportional to its absolute luminosity. So based on the period, we can calculate how bright the star should be and we can see how dim it appears to be, so we can calculate how far away the star must be to appear that dim.</a:t>
            </a:r>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D97856-C847-B948-87DC-8A97ABB3D47E}"/>
              </a:ext>
            </a:extLst>
          </p:cNvPr>
          <p:cNvSpPr>
            <a:spLocks noGrp="1" noChangeArrowheads="1"/>
          </p:cNvSpPr>
          <p:nvPr>
            <p:ph type="sldNum" sz="quarter" idx="5"/>
          </p:nvPr>
        </p:nvSpPr>
        <p:spPr>
          <a:ln/>
        </p:spPr>
        <p:txBody>
          <a:bodyPr/>
          <a:lstStyle/>
          <a:p>
            <a:fld id="{30965E0D-B4AA-924F-850C-A36C3CC27DB5}" type="slidenum">
              <a:rPr lang="en-US" altLang="en-US"/>
              <a:pPr/>
              <a:t>18</a:t>
            </a:fld>
            <a:endParaRPr lang="en-US" altLang="en-US"/>
          </a:p>
        </p:txBody>
      </p:sp>
      <p:sp>
        <p:nvSpPr>
          <p:cNvPr id="28674" name="Rectangle 2">
            <a:extLst>
              <a:ext uri="{FF2B5EF4-FFF2-40B4-BE49-F238E27FC236}">
                <a16:creationId xmlns:a16="http://schemas.microsoft.com/office/drawing/2014/main" id="{4F5216A8-6D74-A4DA-E124-58705B69B4C9}"/>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28675" name="Rectangle 3">
            <a:extLst>
              <a:ext uri="{FF2B5EF4-FFF2-40B4-BE49-F238E27FC236}">
                <a16:creationId xmlns:a16="http://schemas.microsoft.com/office/drawing/2014/main" id="{342FA750-2E9E-207E-B81D-FA742AFCE0A9}"/>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r>
              <a:rPr lang="en-US" dirty="0"/>
              <a:t>If we were at the center of the galaxy, these star clusters should be randomly distributed in all directions around us. Using the distances to the star clusters, Shapley mapped the three-dimensional distribution of these star clusters. What did this mapping reveal?</a:t>
            </a: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65047D-2A01-0B99-3EAD-B54214ECC712}"/>
              </a:ext>
            </a:extLst>
          </p:cNvPr>
          <p:cNvSpPr>
            <a:spLocks noGrp="1" noChangeArrowheads="1"/>
          </p:cNvSpPr>
          <p:nvPr>
            <p:ph type="sldNum" sz="quarter" idx="5"/>
          </p:nvPr>
        </p:nvSpPr>
        <p:spPr>
          <a:ln/>
        </p:spPr>
        <p:txBody>
          <a:bodyPr/>
          <a:lstStyle/>
          <a:p>
            <a:fld id="{AE5129D7-E6A8-6D45-AD0C-5D9F4AE4A461}" type="slidenum">
              <a:rPr lang="en-US" altLang="en-US"/>
              <a:pPr/>
              <a:t>19</a:t>
            </a:fld>
            <a:endParaRPr lang="en-US" altLang="en-US"/>
          </a:p>
        </p:txBody>
      </p:sp>
      <p:sp>
        <p:nvSpPr>
          <p:cNvPr id="30722" name="Rectangle 2">
            <a:extLst>
              <a:ext uri="{FF2B5EF4-FFF2-40B4-BE49-F238E27FC236}">
                <a16:creationId xmlns:a16="http://schemas.microsoft.com/office/drawing/2014/main" id="{492E94A9-B9B1-C627-73A7-993FB439B3AC}"/>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30723" name="Rectangle 3">
            <a:extLst>
              <a:ext uri="{FF2B5EF4-FFF2-40B4-BE49-F238E27FC236}">
                <a16:creationId xmlns:a16="http://schemas.microsoft.com/office/drawing/2014/main" id="{17219A7A-A267-A4A6-CA8D-649FF4B8AAA3}"/>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endParaRPr lang="en-US" altLang="en-US" dirty="0"/>
          </a:p>
          <a:p>
            <a:r>
              <a:rPr lang="en-US" dirty="0"/>
              <a:t>In 1918 Shapley published a report that the clusters were found to be in a spherical distribution in one direction – toward the constellation of Sagittarius. The location of the center of our galaxy had been determined, and we weren’t there! In fact, the Solar System (the sun and its planets) was far from the center – out in the suburbs. Our place in the universe had once again changed! </a:t>
            </a: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D3F7B7-0C3B-53C7-BD7E-DE51CD650C0E}"/>
              </a:ext>
            </a:extLst>
          </p:cNvPr>
          <p:cNvSpPr>
            <a:spLocks noGrp="1" noChangeArrowheads="1"/>
          </p:cNvSpPr>
          <p:nvPr>
            <p:ph type="sldNum" sz="quarter" idx="5"/>
          </p:nvPr>
        </p:nvSpPr>
        <p:spPr>
          <a:ln/>
        </p:spPr>
        <p:txBody>
          <a:bodyPr/>
          <a:lstStyle/>
          <a:p>
            <a:fld id="{48FAA922-567A-A14B-8AEF-22CB2D841D4C}" type="slidenum">
              <a:rPr lang="en-US" altLang="en-US"/>
              <a:pPr/>
              <a:t>20</a:t>
            </a:fld>
            <a:endParaRPr lang="en-US" altLang="en-US"/>
          </a:p>
        </p:txBody>
      </p:sp>
      <p:sp>
        <p:nvSpPr>
          <p:cNvPr id="47106" name="Rectangle 2">
            <a:extLst>
              <a:ext uri="{FF2B5EF4-FFF2-40B4-BE49-F238E27FC236}">
                <a16:creationId xmlns:a16="http://schemas.microsoft.com/office/drawing/2014/main" id="{167EEC28-C3FB-5D1E-2701-72245A255B7A}"/>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47107" name="Rectangle 3">
            <a:extLst>
              <a:ext uri="{FF2B5EF4-FFF2-40B4-BE49-F238E27FC236}">
                <a16:creationId xmlns:a16="http://schemas.microsoft.com/office/drawing/2014/main" id="{7F8E777F-C438-0695-0A85-76E502B898D7}"/>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Big Question #5 – one galaxy or many? As was mentioned, less than 100 years ago it was still unknown whether our galaxy was the whole universe or just one of many galaxies. “Spiral nebulae” had been observed and studied since the early 19th century. The term “nebulae” refers to their fuzzy or gaseous appearance.</a:t>
            </a:r>
          </a:p>
          <a:p>
            <a:endParaRPr lang="en-US" dirty="0"/>
          </a:p>
          <a:p>
            <a:r>
              <a:rPr lang="en-US" dirty="0"/>
              <a:t>There was variety in their structure or shape that could be documented, but their size was unknown because their distance was unknown. </a:t>
            </a: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82D6C00-A7C9-935C-524B-B6E0FFC73AC8}"/>
              </a:ext>
            </a:extLst>
          </p:cNvPr>
          <p:cNvSpPr>
            <a:spLocks noGrp="1" noChangeArrowheads="1"/>
          </p:cNvSpPr>
          <p:nvPr>
            <p:ph type="sldNum" sz="quarter" idx="5"/>
          </p:nvPr>
        </p:nvSpPr>
        <p:spPr>
          <a:ln/>
        </p:spPr>
        <p:txBody>
          <a:bodyPr/>
          <a:lstStyle/>
          <a:p>
            <a:fld id="{8C5A6FE2-8ED5-5843-800C-DED60B464C9F}" type="slidenum">
              <a:rPr lang="en-US" altLang="en-US"/>
              <a:pPr/>
              <a:t>21</a:t>
            </a:fld>
            <a:endParaRPr lang="en-US" altLang="en-US"/>
          </a:p>
        </p:txBody>
      </p:sp>
      <p:sp>
        <p:nvSpPr>
          <p:cNvPr id="124930" name="Rectangle 2">
            <a:extLst>
              <a:ext uri="{FF2B5EF4-FFF2-40B4-BE49-F238E27FC236}">
                <a16:creationId xmlns:a16="http://schemas.microsoft.com/office/drawing/2014/main" id="{24A6A4EA-F4D9-A86C-6906-24E528C620B2}"/>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24931" name="Rectangle 3">
            <a:extLst>
              <a:ext uri="{FF2B5EF4-FFF2-40B4-BE49-F238E27FC236}">
                <a16:creationId xmlns:a16="http://schemas.microsoft.com/office/drawing/2014/main" id="{AE75408C-1906-FE7D-D704-E6A5BFF2FAD6}"/>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r>
              <a:rPr lang="en-US" dirty="0"/>
              <a:t>In 1924, Edwin Hubble, using the newly built Mt Wilson 100-inch telescope, looked for Cepheid Variables (the same type of star used by Shapley) in the Andromeda “nebula”.</a:t>
            </a:r>
          </a:p>
          <a:p>
            <a:endParaRPr lang="en-US" dirty="0"/>
          </a:p>
          <a:p>
            <a:r>
              <a:rPr lang="en-US" dirty="0"/>
              <a:t>Finally, there was a telescope with the resolution and light gathering power to see individual stars in one of these “nebulae”. </a:t>
            </a:r>
          </a:p>
          <a:p>
            <a:r>
              <a:rPr lang="en-US" dirty="0"/>
              <a:t>By comparing how bright the stars looked in Andromeda to how bright they looked in our own Milky Way, he could estimate the distance to them, and the nebula. </a:t>
            </a:r>
          </a:p>
          <a:p>
            <a:r>
              <a:rPr lang="en-US" dirty="0"/>
              <a:t>The huge distance he measured (2 million light years) meant that Andromeda itself was huge, and a galaxy in its own right. </a:t>
            </a:r>
          </a:p>
          <a:p>
            <a:endParaRPr lang="en-US" dirty="0"/>
          </a:p>
          <a:p>
            <a:r>
              <a:rPr lang="en-US" dirty="0"/>
              <a:t>--- Images: 100” Mt. Wilson Reflector Edwin Hubble One of Hubble’s photographs of M31 with Cepheid variable marked</a:t>
            </a: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Suddenly, our Universe was not just the Milky Way galaxy, but a cosmos filled with galaxies. </a:t>
            </a:r>
          </a:p>
        </p:txBody>
      </p:sp>
      <p:sp>
        <p:nvSpPr>
          <p:cNvPr id="4" name="Slide Number Placeholder 3"/>
          <p:cNvSpPr>
            <a:spLocks noGrp="1"/>
          </p:cNvSpPr>
          <p:nvPr>
            <p:ph type="sldNum" sz="quarter" idx="5"/>
          </p:nvPr>
        </p:nvSpPr>
        <p:spPr/>
        <p:txBody>
          <a:bodyPr/>
          <a:lstStyle/>
          <a:p>
            <a:fld id="{78BF375B-F949-FF40-BC05-4265AF147B66}" type="slidenum">
              <a:rPr lang="en-US" altLang="en-US" smtClean="0"/>
              <a:pPr/>
              <a:t>22</a:t>
            </a:fld>
            <a:endParaRPr lang="en-US" altLang="en-US"/>
          </a:p>
        </p:txBody>
      </p:sp>
    </p:spTree>
    <p:extLst>
      <p:ext uri="{BB962C8B-B14F-4D97-AF65-F5344CB8AC3E}">
        <p14:creationId xmlns:p14="http://schemas.microsoft.com/office/powerpoint/2010/main" val="2176450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9834E9-9D6F-FD5D-C233-EFC829CD8048}"/>
              </a:ext>
            </a:extLst>
          </p:cNvPr>
          <p:cNvSpPr>
            <a:spLocks noGrp="1" noChangeArrowheads="1"/>
          </p:cNvSpPr>
          <p:nvPr>
            <p:ph type="sldNum" sz="quarter" idx="5"/>
          </p:nvPr>
        </p:nvSpPr>
        <p:spPr>
          <a:ln/>
        </p:spPr>
        <p:txBody>
          <a:bodyPr/>
          <a:lstStyle/>
          <a:p>
            <a:fld id="{489BD5AD-FEC0-E84B-8162-1D8964B29EEB}" type="slidenum">
              <a:rPr lang="en-US" altLang="en-US"/>
              <a:pPr/>
              <a:t>23</a:t>
            </a:fld>
            <a:endParaRPr lang="en-US" altLang="en-US"/>
          </a:p>
        </p:txBody>
      </p:sp>
      <p:sp>
        <p:nvSpPr>
          <p:cNvPr id="71682" name="Rectangle 2">
            <a:extLst>
              <a:ext uri="{FF2B5EF4-FFF2-40B4-BE49-F238E27FC236}">
                <a16:creationId xmlns:a16="http://schemas.microsoft.com/office/drawing/2014/main" id="{A46DC991-8771-8D7B-C7B6-6B8B71F845B7}"/>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71683" name="Rectangle 3">
            <a:extLst>
              <a:ext uri="{FF2B5EF4-FFF2-40B4-BE49-F238E27FC236}">
                <a16:creationId xmlns:a16="http://schemas.microsoft.com/office/drawing/2014/main" id="{B874FDC4-B332-0418-9788-00A176E8EF6D}"/>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Big Question #6 –Did the universe have a beginning?</a:t>
            </a:r>
          </a:p>
          <a:p>
            <a:endParaRPr lang="en-US" dirty="0"/>
          </a:p>
          <a:p>
            <a:r>
              <a:rPr lang="en-US" dirty="0"/>
              <a:t>In 1929, Edwin Hubble made another universe-shaking discovery. The universe is expanding. </a:t>
            </a:r>
          </a:p>
          <a:p>
            <a:r>
              <a:rPr lang="en-US" dirty="0"/>
              <a:t>He observed that the more distant galaxies are receding faster than closer galaxies. </a:t>
            </a:r>
          </a:p>
          <a:p>
            <a:endParaRPr lang="en-US" dirty="0"/>
          </a:p>
          <a:p>
            <a:r>
              <a:rPr lang="en-US" dirty="0"/>
              <a:t>This caused a number of scientists to hypothesize that the universe had expanded from a state of extremely high density and temperature billions of years ago and has been expanding ever since. The initial state was mostly extremely high-energy radiation which, as the universe expanded and cooled, was mostly converted to matter. </a:t>
            </a:r>
          </a:p>
          <a:p>
            <a:endParaRPr lang="en-US" dirty="0"/>
          </a:p>
          <a:p>
            <a:r>
              <a:rPr lang="en-US" dirty="0"/>
              <a:t>Any leftover radiation would have become stretched to lower energies as the universe expanded, looking like radiation from something with a temperature just a few degrees above absolute zero. </a:t>
            </a:r>
          </a:p>
          <a:p>
            <a:r>
              <a:rPr lang="en-US" dirty="0"/>
              <a:t>If this “leftover radiation” was detected, it would support the hypothesis of this “Big Bang” origin to the universe. </a:t>
            </a: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D246D14-9453-5AB6-ED03-1488B9B45139}"/>
              </a:ext>
            </a:extLst>
          </p:cNvPr>
          <p:cNvSpPr>
            <a:spLocks noGrp="1" noChangeArrowheads="1"/>
          </p:cNvSpPr>
          <p:nvPr>
            <p:ph type="sldNum" sz="quarter" idx="5"/>
          </p:nvPr>
        </p:nvSpPr>
        <p:spPr>
          <a:ln/>
        </p:spPr>
        <p:txBody>
          <a:bodyPr/>
          <a:lstStyle/>
          <a:p>
            <a:fld id="{8E3A01ED-42A4-704C-8BFC-12C04DBA7E03}" type="slidenum">
              <a:rPr lang="en-US" altLang="en-US"/>
              <a:pPr/>
              <a:t>24</a:t>
            </a:fld>
            <a:endParaRPr lang="en-US" altLang="en-US"/>
          </a:p>
        </p:txBody>
      </p:sp>
      <p:sp>
        <p:nvSpPr>
          <p:cNvPr id="79874" name="Rectangle 2">
            <a:extLst>
              <a:ext uri="{FF2B5EF4-FFF2-40B4-BE49-F238E27FC236}">
                <a16:creationId xmlns:a16="http://schemas.microsoft.com/office/drawing/2014/main" id="{1FFD2259-C27C-FBBD-7DBE-505C736B8AE2}"/>
              </a:ext>
            </a:extLst>
          </p:cNvPr>
          <p:cNvSpPr>
            <a:spLocks noChangeArrowheads="1" noTextEdit="1"/>
          </p:cNvSpPr>
          <p:nvPr>
            <p:ph type="sldImg"/>
          </p:nvPr>
        </p:nvSpPr>
        <p:spPr>
          <a:ln/>
        </p:spPr>
      </p:sp>
      <p:sp>
        <p:nvSpPr>
          <p:cNvPr id="79875" name="Rectangle 3">
            <a:extLst>
              <a:ext uri="{FF2B5EF4-FFF2-40B4-BE49-F238E27FC236}">
                <a16:creationId xmlns:a16="http://schemas.microsoft.com/office/drawing/2014/main" id="{FD1B7549-FB2C-809B-3380-267ABC7437EE}"/>
              </a:ext>
            </a:extLst>
          </p:cNvPr>
          <p:cNvSpPr>
            <a:spLocks noGrp="1" noChangeArrowheads="1"/>
          </p:cNvSpPr>
          <p:nvPr>
            <p:ph type="body" idx="1"/>
          </p:nvPr>
        </p:nvSpPr>
        <p:spPr/>
        <p:txBody>
          <a:bodyPr/>
          <a:lstStyle/>
          <a:p>
            <a:r>
              <a:rPr lang="en-US" sz="2000" dirty="0"/>
              <a:t>In 1965 the detection of the cosmic microwave background radiation provided this evidence. </a:t>
            </a:r>
          </a:p>
          <a:p>
            <a:r>
              <a:rPr lang="en-US" sz="2000" dirty="0"/>
              <a:t>In 1963, Arno Penzias and Robert Wilson, were studying the sky’s microwave “noise” – like radio static – for Bell Telephone Laboratories using a radio telescope. </a:t>
            </a:r>
          </a:p>
          <a:p>
            <a:r>
              <a:rPr lang="en-US" sz="2000" dirty="0"/>
              <a:t>They realized that they had detected microwaves coming from all around the sky, a universal background radiation. </a:t>
            </a:r>
          </a:p>
          <a:p>
            <a:endParaRPr lang="en-US" sz="2000" dirty="0"/>
          </a:p>
          <a:p>
            <a:r>
              <a:rPr lang="en-US" sz="2000" dirty="0"/>
              <a:t>Robert </a:t>
            </a:r>
            <a:r>
              <a:rPr lang="en-US" sz="2000" dirty="0" err="1"/>
              <a:t>Dicke</a:t>
            </a:r>
            <a:r>
              <a:rPr lang="en-US" sz="2000" dirty="0"/>
              <a:t>, a physicist nearby at Princeton University, learned of the measurement and in 1965 correctly interpreted it as radiation of about 3 degrees above absolute zero, the predicted radiation left over from the Big Bang. </a:t>
            </a:r>
          </a:p>
          <a:p>
            <a:r>
              <a:rPr lang="en-US" sz="2000" dirty="0"/>
              <a:t>(CLICK) If you tune your car radio (or another radio with an antenna) between stations, a small amount of the static or “hiss” that you hear is noise caused by the cosmic microwave background radiation. </a:t>
            </a:r>
          </a:p>
          <a:p>
            <a:endParaRPr lang="en-US" sz="2000" dirty="0"/>
          </a:p>
          <a:p>
            <a:r>
              <a:rPr lang="en-US" sz="2000" dirty="0"/>
              <a:t>--- Image credit: Lucent Technologies Inc. </a:t>
            </a:r>
            <a:endParaRPr lang="en-US" altLang="en-US" sz="1300" dirty="0">
              <a:solidFill>
                <a:srgbClr val="000000"/>
              </a:solidFill>
              <a:latin typeface="Georgia" panose="02040502050405020303"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E6F71D-FC14-70AB-E9B3-4D0F35203FDB}"/>
              </a:ext>
            </a:extLst>
          </p:cNvPr>
          <p:cNvSpPr>
            <a:spLocks noGrp="1" noChangeArrowheads="1"/>
          </p:cNvSpPr>
          <p:nvPr>
            <p:ph type="sldNum" sz="quarter" idx="5"/>
          </p:nvPr>
        </p:nvSpPr>
        <p:spPr>
          <a:ln/>
        </p:spPr>
        <p:txBody>
          <a:bodyPr/>
          <a:lstStyle/>
          <a:p>
            <a:fld id="{9719DC9C-E511-5145-8A3C-A90930DF288B}" type="slidenum">
              <a:rPr lang="en-US" altLang="en-US"/>
              <a:pPr/>
              <a:t>25</a:t>
            </a:fld>
            <a:endParaRPr lang="en-US" altLang="en-US"/>
          </a:p>
        </p:txBody>
      </p:sp>
      <p:sp>
        <p:nvSpPr>
          <p:cNvPr id="90114" name="Rectangle 2">
            <a:extLst>
              <a:ext uri="{FF2B5EF4-FFF2-40B4-BE49-F238E27FC236}">
                <a16:creationId xmlns:a16="http://schemas.microsoft.com/office/drawing/2014/main" id="{091AC630-AAD9-E8B9-B4D9-FE342C1D38B5}"/>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90115" name="Rectangle 3">
            <a:extLst>
              <a:ext uri="{FF2B5EF4-FFF2-40B4-BE49-F238E27FC236}">
                <a16:creationId xmlns:a16="http://schemas.microsoft.com/office/drawing/2014/main" id="{961C2CAC-4A30-964D-7C13-A88DD16814E9}"/>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Since Edwin Hubble discovered distant galaxies were receding and we discovered evidence of the Big Bang, it was suggested that we could determine how long ago the Big Bang occurred by figuring out the expansion rate of the universe and calculating back to the beginning. </a:t>
            </a:r>
          </a:p>
          <a:p>
            <a:endParaRPr lang="en-US" dirty="0"/>
          </a:p>
          <a:p>
            <a:r>
              <a:rPr lang="en-US" dirty="0"/>
              <a:t>Additional observations using the Hubble Space Telescope, named for Edwin Hubble, and data from the Wilkinson Microwave Anisotropy Probe (WMAP), have pinpointed the time of the Big Bang as 13.7 billion years ago, give or take 1% or 100 million years or so. </a:t>
            </a:r>
          </a:p>
          <a:p>
            <a:endParaRPr lang="en-US" dirty="0"/>
          </a:p>
          <a:p>
            <a:r>
              <a:rPr lang="en-US" dirty="0"/>
              <a:t>--- Images: </a:t>
            </a:r>
          </a:p>
          <a:p>
            <a:endParaRPr lang="en-US" dirty="0"/>
          </a:p>
          <a:p>
            <a:r>
              <a:rPr lang="en-US" dirty="0"/>
              <a:t>“Tiny fraction of a second”: artist’s image of the first moments right after the Big Bang – a hot plasma of mostly energy. “380,000 years ago”: the image of the universe as revealed by the WILKINSON MICROWAVE ANISOTROPY PROBE (WMAP) which resolved tiny, millionths of a degree, temperature fluctuations, within an extraordinarily evenly dispersed microwave light, at a frigid 2.73 degrees above absolute zero temperature. The entire sky glows with a brightness that was astonishingly uniform in every direction. WMAP can see the tiny ripples or seeds that were expected from the Big Bang, and which generated the cosmic structure seen today. 13.7 billion years – Hubble image of our universe as we view it today. </a:t>
            </a:r>
            <a:endParaRPr lang="en-US" altLang="en-US" dirty="0"/>
          </a:p>
          <a:p>
            <a:endParaRPr lang="en-US" altLang="en-US" dirty="0"/>
          </a:p>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C870E0-0DDE-182B-052F-4F4099C2C09B}"/>
              </a:ext>
            </a:extLst>
          </p:cNvPr>
          <p:cNvSpPr>
            <a:spLocks noGrp="1" noChangeArrowheads="1"/>
          </p:cNvSpPr>
          <p:nvPr>
            <p:ph type="sldNum" sz="quarter" idx="5"/>
          </p:nvPr>
        </p:nvSpPr>
        <p:spPr>
          <a:ln/>
        </p:spPr>
        <p:txBody>
          <a:bodyPr/>
          <a:lstStyle/>
          <a:p>
            <a:fld id="{3F7F6110-9928-9C4C-9508-74CC6D2C7775}" type="slidenum">
              <a:rPr lang="en-US" altLang="en-US"/>
              <a:pPr/>
              <a:t>26</a:t>
            </a:fld>
            <a:endParaRPr lang="en-US" altLang="en-US"/>
          </a:p>
        </p:txBody>
      </p:sp>
      <p:sp>
        <p:nvSpPr>
          <p:cNvPr id="131074" name="Rectangle 2">
            <a:extLst>
              <a:ext uri="{FF2B5EF4-FFF2-40B4-BE49-F238E27FC236}">
                <a16:creationId xmlns:a16="http://schemas.microsoft.com/office/drawing/2014/main" id="{BAB5BDEA-C8CD-AE0C-CF2A-D07E777B3621}"/>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31075" name="Rectangle 3">
            <a:extLst>
              <a:ext uri="{FF2B5EF4-FFF2-40B4-BE49-F238E27FC236}">
                <a16:creationId xmlns:a16="http://schemas.microsoft.com/office/drawing/2014/main" id="{6264643C-28F8-6906-A082-1FB76992C6EF}"/>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Big Question #7 – Are there other worlds? </a:t>
            </a:r>
          </a:p>
          <a:p>
            <a:endParaRPr lang="en-US" dirty="0"/>
          </a:p>
          <a:p>
            <a:r>
              <a:rPr lang="en-US" dirty="0"/>
              <a:t>Within our huge Galaxy and within other galaxies, are there other worlds like those in our Solar System? </a:t>
            </a:r>
          </a:p>
          <a:p>
            <a:r>
              <a:rPr lang="en-US" dirty="0"/>
              <a:t>Before telescopes, we only knew of 6 planets around the Sun: Mercury, Venus, Earth, Mars, Jupiter, and Saturn. </a:t>
            </a:r>
          </a:p>
          <a:p>
            <a:endParaRPr lang="en-US" dirty="0"/>
          </a:p>
          <a:p>
            <a:r>
              <a:rPr lang="en-US" dirty="0"/>
              <a:t>The first “new world” ever discovered was by William Herschel who built the largest telescope of his time, a 1.2 –meter (48-inch) reflector. </a:t>
            </a:r>
          </a:p>
          <a:p>
            <a:endParaRPr lang="en-US" dirty="0"/>
          </a:p>
          <a:p>
            <a:r>
              <a:rPr lang="en-US" dirty="0"/>
              <a:t>The larger, more powerful telescope enabled Herschel to probe deeper into space. In 1781 he discovered a new planet – now called Uranus – that orbits the Sun far beyond Saturn. What about planets beyond the Solar System, around other stars? </a:t>
            </a:r>
          </a:p>
          <a:p>
            <a:endParaRPr lang="en-US" dirty="0"/>
          </a:p>
          <a:p>
            <a:r>
              <a:rPr lang="en-US" dirty="0"/>
              <a:t>--- </a:t>
            </a:r>
          </a:p>
          <a:p>
            <a:endParaRPr lang="en-US" dirty="0"/>
          </a:p>
          <a:p>
            <a:r>
              <a:rPr lang="en-US" dirty="0"/>
              <a:t>Picture of Herschel from: </a:t>
            </a:r>
            <a:r>
              <a:rPr lang="en-US" dirty="0" err="1"/>
              <a:t>www.seds.org</a:t>
            </a:r>
            <a:r>
              <a:rPr lang="en-US" dirty="0"/>
              <a:t>/messier/</a:t>
            </a:r>
            <a:r>
              <a:rPr lang="en-US" dirty="0" err="1"/>
              <a:t>xtra</a:t>
            </a:r>
            <a:r>
              <a:rPr lang="en-US" dirty="0"/>
              <a:t>/Bios/</a:t>
            </a:r>
            <a:r>
              <a:rPr lang="en-US" dirty="0" err="1"/>
              <a:t>wherschel.html</a:t>
            </a:r>
            <a:r>
              <a:rPr lang="en-US" dirty="0"/>
              <a:t> </a:t>
            </a:r>
            <a:endParaRPr lang="en-US" altLang="en-US" dirty="0"/>
          </a:p>
          <a:p>
            <a:endParaRPr lang="en-US" altLang="en-US" dirty="0"/>
          </a:p>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402E826-6265-1EE2-DE7D-4909E4DE7D27}"/>
              </a:ext>
            </a:extLst>
          </p:cNvPr>
          <p:cNvSpPr>
            <a:spLocks noGrp="1" noChangeArrowheads="1"/>
          </p:cNvSpPr>
          <p:nvPr>
            <p:ph type="sldNum" sz="quarter" idx="5"/>
          </p:nvPr>
        </p:nvSpPr>
        <p:spPr>
          <a:ln/>
        </p:spPr>
        <p:txBody>
          <a:bodyPr/>
          <a:lstStyle/>
          <a:p>
            <a:fld id="{8A1C0B41-5DA9-FA4B-B210-351A5CAE7D30}" type="slidenum">
              <a:rPr lang="en-US" altLang="en-US"/>
              <a:pPr/>
              <a:t>27</a:t>
            </a:fld>
            <a:endParaRPr lang="en-US" altLang="en-US"/>
          </a:p>
        </p:txBody>
      </p:sp>
      <p:sp>
        <p:nvSpPr>
          <p:cNvPr id="100354" name="Rectangle 2">
            <a:extLst>
              <a:ext uri="{FF2B5EF4-FFF2-40B4-BE49-F238E27FC236}">
                <a16:creationId xmlns:a16="http://schemas.microsoft.com/office/drawing/2014/main" id="{0000C276-D755-9B02-B9E6-49C0BB6D459B}"/>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00355" name="Rectangle 3">
            <a:extLst>
              <a:ext uri="{FF2B5EF4-FFF2-40B4-BE49-F238E27FC236}">
                <a16:creationId xmlns:a16="http://schemas.microsoft.com/office/drawing/2014/main" id="{7E3E386D-B0B4-91AC-EEDD-C64BFCDC6866}"/>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r>
              <a:rPr lang="en-US" dirty="0"/>
              <a:t>Scientists first started finding planets around other stars in our Galaxy in the 1990s. </a:t>
            </a:r>
          </a:p>
          <a:p>
            <a:endParaRPr lang="en-US" dirty="0"/>
          </a:p>
          <a:p>
            <a:r>
              <a:rPr lang="en-US" dirty="0"/>
              <a:t>We have now detected many thousands! (For the latest number, see: https://</a:t>
            </a:r>
            <a:r>
              <a:rPr lang="en-US" dirty="0" err="1"/>
              <a:t>exoplanets.nasa.gov</a:t>
            </a:r>
            <a:r>
              <a:rPr lang="en-US" dirty="0"/>
              <a:t>/). </a:t>
            </a:r>
          </a:p>
          <a:p>
            <a:endParaRPr lang="en-US" dirty="0"/>
          </a:p>
          <a:p>
            <a:r>
              <a:rPr lang="en-US" dirty="0"/>
              <a:t>Many of the extrasolar planets we know of were discovered with the Keck telescope in Hawaii. </a:t>
            </a:r>
          </a:p>
          <a:p>
            <a:endParaRPr lang="en-US" dirty="0"/>
          </a:p>
          <a:p>
            <a:r>
              <a:rPr lang="en-US" dirty="0"/>
              <a:t>All of a sudden, our Solar System was no longer unique – potentially millions of other stars also have planetary systems and possibly life! Our understanding of our place in the universe had changed again. Once again, the Universe proved to be an even more amazing place than we’d imagined. </a:t>
            </a:r>
          </a:p>
          <a:p>
            <a:endParaRPr lang="en-US" dirty="0"/>
          </a:p>
          <a:p>
            <a:r>
              <a:rPr lang="en-US" dirty="0"/>
              <a:t>--- Artist’s conception: © 2002 Lynette Cook. Permission granted to NASA to display and distribute for educational purposes. Credit: NASA/Lynette Cook. </a:t>
            </a:r>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telescopes and telescope technologies became more sophisticated, so has our understanding of the universe. </a:t>
            </a:r>
          </a:p>
        </p:txBody>
      </p:sp>
      <p:sp>
        <p:nvSpPr>
          <p:cNvPr id="4" name="Slide Number Placeholder 3"/>
          <p:cNvSpPr>
            <a:spLocks noGrp="1"/>
          </p:cNvSpPr>
          <p:nvPr>
            <p:ph type="sldNum" sz="quarter" idx="5"/>
          </p:nvPr>
        </p:nvSpPr>
        <p:spPr/>
        <p:txBody>
          <a:bodyPr/>
          <a:lstStyle/>
          <a:p>
            <a:fld id="{78BF375B-F949-FF40-BC05-4265AF147B66}" type="slidenum">
              <a:rPr lang="en-US" altLang="en-US" smtClean="0"/>
              <a:pPr/>
              <a:t>28</a:t>
            </a:fld>
            <a:endParaRPr lang="en-US" altLang="en-US"/>
          </a:p>
        </p:txBody>
      </p:sp>
    </p:spTree>
    <p:extLst>
      <p:ext uri="{BB962C8B-B14F-4D97-AF65-F5344CB8AC3E}">
        <p14:creationId xmlns:p14="http://schemas.microsoft.com/office/powerpoint/2010/main" val="3648104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Answering some of the big questions. Here are the questions we looked at. </a:t>
            </a:r>
          </a:p>
        </p:txBody>
      </p:sp>
      <p:sp>
        <p:nvSpPr>
          <p:cNvPr id="4" name="Slide Number Placeholder 3"/>
          <p:cNvSpPr>
            <a:spLocks noGrp="1"/>
          </p:cNvSpPr>
          <p:nvPr>
            <p:ph type="sldNum" sz="quarter" idx="5"/>
          </p:nvPr>
        </p:nvSpPr>
        <p:spPr/>
        <p:txBody>
          <a:bodyPr/>
          <a:lstStyle/>
          <a:p>
            <a:fld id="{78BF375B-F949-FF40-BC05-4265AF147B66}" type="slidenum">
              <a:rPr lang="en-US" altLang="en-US" smtClean="0"/>
              <a:pPr/>
              <a:t>29</a:t>
            </a:fld>
            <a:endParaRPr lang="en-US" altLang="en-US"/>
          </a:p>
        </p:txBody>
      </p:sp>
    </p:spTree>
    <p:extLst>
      <p:ext uri="{BB962C8B-B14F-4D97-AF65-F5344CB8AC3E}">
        <p14:creationId xmlns:p14="http://schemas.microsoft.com/office/powerpoint/2010/main" val="462124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answers we’ve discovered. </a:t>
            </a:r>
          </a:p>
        </p:txBody>
      </p:sp>
      <p:sp>
        <p:nvSpPr>
          <p:cNvPr id="4" name="Slide Number Placeholder 3"/>
          <p:cNvSpPr>
            <a:spLocks noGrp="1"/>
          </p:cNvSpPr>
          <p:nvPr>
            <p:ph type="sldNum" sz="quarter" idx="5"/>
          </p:nvPr>
        </p:nvSpPr>
        <p:spPr/>
        <p:txBody>
          <a:bodyPr/>
          <a:lstStyle/>
          <a:p>
            <a:fld id="{78BF375B-F949-FF40-BC05-4265AF147B66}" type="slidenum">
              <a:rPr lang="en-US" altLang="en-US" smtClean="0"/>
              <a:pPr/>
              <a:t>30</a:t>
            </a:fld>
            <a:endParaRPr lang="en-US" altLang="en-US"/>
          </a:p>
        </p:txBody>
      </p:sp>
    </p:spTree>
    <p:extLst>
      <p:ext uri="{BB962C8B-B14F-4D97-AF65-F5344CB8AC3E}">
        <p14:creationId xmlns:p14="http://schemas.microsoft.com/office/powerpoint/2010/main" val="2425221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9C47F2-8C38-C459-7482-F35AB5B657E8}"/>
              </a:ext>
            </a:extLst>
          </p:cNvPr>
          <p:cNvSpPr>
            <a:spLocks noGrp="1" noChangeArrowheads="1"/>
          </p:cNvSpPr>
          <p:nvPr>
            <p:ph type="sldNum" sz="quarter" idx="5"/>
          </p:nvPr>
        </p:nvSpPr>
        <p:spPr>
          <a:ln/>
        </p:spPr>
        <p:txBody>
          <a:bodyPr/>
          <a:lstStyle/>
          <a:p>
            <a:fld id="{14DAB960-4B38-0F42-A435-75118E95848F}" type="slidenum">
              <a:rPr lang="en-US" altLang="en-US"/>
              <a:pPr/>
              <a:t>31</a:t>
            </a:fld>
            <a:endParaRPr lang="en-US" altLang="en-US"/>
          </a:p>
        </p:txBody>
      </p:sp>
      <p:sp>
        <p:nvSpPr>
          <p:cNvPr id="95234" name="Rectangle 2">
            <a:extLst>
              <a:ext uri="{FF2B5EF4-FFF2-40B4-BE49-F238E27FC236}">
                <a16:creationId xmlns:a16="http://schemas.microsoft.com/office/drawing/2014/main" id="{4E6463CF-5C27-9950-DCEF-361599E48AEF}"/>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95235" name="Rectangle 3">
            <a:extLst>
              <a:ext uri="{FF2B5EF4-FFF2-40B4-BE49-F238E27FC236}">
                <a16:creationId xmlns:a16="http://schemas.microsoft.com/office/drawing/2014/main" id="{8DF19E6A-C687-BAAB-7A07-B09214D31D36}"/>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endParaRPr lang="en-US" altLang="en-US" dirty="0"/>
          </a:p>
          <a:p>
            <a:r>
              <a:rPr lang="en-US" dirty="0"/>
              <a:t>Telescopes and telescope technologies have brought us from Earth being the center of the universe to revealing that ours is a small planet orbiting a star in the suburbs of a large galaxy filled with billions of other stars and planets, surrounded by billions of other galaxies becoming increasingly ever distant from each other by the accelerating expansion of space. </a:t>
            </a:r>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BBEE24-D1B7-B9BF-A07A-FE39AC37DE16}"/>
              </a:ext>
            </a:extLst>
          </p:cNvPr>
          <p:cNvSpPr>
            <a:spLocks noGrp="1" noChangeArrowheads="1"/>
          </p:cNvSpPr>
          <p:nvPr>
            <p:ph type="sldNum" sz="quarter" idx="5"/>
          </p:nvPr>
        </p:nvSpPr>
        <p:spPr>
          <a:ln/>
        </p:spPr>
        <p:txBody>
          <a:bodyPr/>
          <a:lstStyle/>
          <a:p>
            <a:fld id="{CFCB9201-BC45-A74A-B182-D5799F9CEE0B}" type="slidenum">
              <a:rPr lang="en-US" altLang="en-US"/>
              <a:pPr/>
              <a:t>32</a:t>
            </a:fld>
            <a:endParaRPr lang="en-US" altLang="en-US"/>
          </a:p>
        </p:txBody>
      </p:sp>
      <p:sp>
        <p:nvSpPr>
          <p:cNvPr id="140290" name="Rectangle 2">
            <a:extLst>
              <a:ext uri="{FF2B5EF4-FFF2-40B4-BE49-F238E27FC236}">
                <a16:creationId xmlns:a16="http://schemas.microsoft.com/office/drawing/2014/main" id="{1EEE0D2B-1D6C-6B43-AB77-97AC77E5F0EE}"/>
              </a:ext>
            </a:extLst>
          </p:cNvPr>
          <p:cNvSpPr>
            <a:spLocks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p:spPr>
      </p:sp>
      <p:sp>
        <p:nvSpPr>
          <p:cNvPr id="140291" name="Rectangle 3">
            <a:extLst>
              <a:ext uri="{FF2B5EF4-FFF2-40B4-BE49-F238E27FC236}">
                <a16:creationId xmlns:a16="http://schemas.microsoft.com/office/drawing/2014/main" id="{505EE504-379C-8F91-0B9A-1D67EE64C589}"/>
              </a:ext>
            </a:extLst>
          </p:cNvPr>
          <p:cNvSpPr>
            <a:spLocks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lstStyle/>
          <a:p>
            <a:endParaRPr lang="en-US" altLang="en-US" dirty="0"/>
          </a:p>
          <a:p>
            <a:endParaRPr lang="en-US" altLang="en-US" dirty="0"/>
          </a:p>
          <a:p>
            <a:r>
              <a:rPr lang="en-US" dirty="0"/>
              <a:t>And we still have more to learn!</a:t>
            </a:r>
          </a:p>
          <a:p>
            <a:endParaRPr lang="en-US" dirty="0"/>
          </a:p>
          <a:p>
            <a:r>
              <a:rPr lang="en-US" dirty="0"/>
              <a:t>How did galaxies start forming in the first place? </a:t>
            </a:r>
          </a:p>
          <a:p>
            <a:endParaRPr lang="en-US" dirty="0"/>
          </a:p>
          <a:p>
            <a:r>
              <a:rPr lang="en-US" dirty="0"/>
              <a:t>Will we find evidence of life on planets outside the Solar System?</a:t>
            </a:r>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more will we discover as we build larger and more sensitive telescopes? </a:t>
            </a:r>
          </a:p>
          <a:p>
            <a:r>
              <a:rPr lang="en-US"/>
              <a:t>There still is a Universe of possibilities. </a:t>
            </a:r>
          </a:p>
        </p:txBody>
      </p:sp>
      <p:sp>
        <p:nvSpPr>
          <p:cNvPr id="4" name="Slide Number Placeholder 3"/>
          <p:cNvSpPr>
            <a:spLocks noGrp="1"/>
          </p:cNvSpPr>
          <p:nvPr>
            <p:ph type="sldNum" sz="quarter" idx="5"/>
          </p:nvPr>
        </p:nvSpPr>
        <p:spPr/>
        <p:txBody>
          <a:bodyPr/>
          <a:lstStyle/>
          <a:p>
            <a:fld id="{78BF375B-F949-FF40-BC05-4265AF147B66}" type="slidenum">
              <a:rPr lang="en-US" altLang="en-US" smtClean="0"/>
              <a:pPr/>
              <a:t>33</a:t>
            </a:fld>
            <a:endParaRPr lang="en-US" altLang="en-US"/>
          </a:p>
        </p:txBody>
      </p:sp>
    </p:spTree>
    <p:extLst>
      <p:ext uri="{BB962C8B-B14F-4D97-AF65-F5344CB8AC3E}">
        <p14:creationId xmlns:p14="http://schemas.microsoft.com/office/powerpoint/2010/main" val="26827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7745-7C16-1195-5CC8-BD7B43C5680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6B9AA5-21B1-3AF0-B48C-596E8040232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11C240-88FB-7CD5-FA3E-C0F7D389297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2B2CCFF-CC4A-5A4B-7011-B455CC6AFCD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179AE69-4493-D63E-923A-640ABF148513}"/>
              </a:ext>
            </a:extLst>
          </p:cNvPr>
          <p:cNvSpPr>
            <a:spLocks noGrp="1"/>
          </p:cNvSpPr>
          <p:nvPr>
            <p:ph type="sldNum" sz="quarter" idx="12"/>
          </p:nvPr>
        </p:nvSpPr>
        <p:spPr/>
        <p:txBody>
          <a:bodyPr/>
          <a:lstStyle>
            <a:lvl1pPr>
              <a:defRPr/>
            </a:lvl1pPr>
          </a:lstStyle>
          <a:p>
            <a:fld id="{9C253809-916B-F24A-A8AB-998071DB1D73}"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3672590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5BB0D-15EA-C8D0-377E-2C84844AA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DAD55F-2DCE-E804-D805-A2F5A19C06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11906-317D-C946-FBF3-DCF5FFE6F6A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1BC66AD-F09C-025B-5A25-4D6CCE1835D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CFB363F-4D01-0575-0D25-4E927432D231}"/>
              </a:ext>
            </a:extLst>
          </p:cNvPr>
          <p:cNvSpPr>
            <a:spLocks noGrp="1"/>
          </p:cNvSpPr>
          <p:nvPr>
            <p:ph type="sldNum" sz="quarter" idx="12"/>
          </p:nvPr>
        </p:nvSpPr>
        <p:spPr/>
        <p:txBody>
          <a:bodyPr/>
          <a:lstStyle>
            <a:lvl1pPr>
              <a:defRPr/>
            </a:lvl1pPr>
          </a:lstStyle>
          <a:p>
            <a:fld id="{C6175D7D-8A2B-114D-A66E-A6CC9FAAF46C}"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69108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958EC-97D5-3315-A078-0BDD7F07737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18BF46-6CC8-A906-4DA0-6053B321FAA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4617E570-FE5C-39FC-35B9-72BC441396F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9033FBB-08C0-E0C2-E674-388FF3C8E6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5EAAA59-207F-0835-92BD-18F8D1B215AD}"/>
              </a:ext>
            </a:extLst>
          </p:cNvPr>
          <p:cNvSpPr>
            <a:spLocks noGrp="1"/>
          </p:cNvSpPr>
          <p:nvPr>
            <p:ph type="sldNum" sz="quarter" idx="12"/>
          </p:nvPr>
        </p:nvSpPr>
        <p:spPr/>
        <p:txBody>
          <a:bodyPr/>
          <a:lstStyle>
            <a:lvl1pPr>
              <a:defRPr/>
            </a:lvl1pPr>
          </a:lstStyle>
          <a:p>
            <a:fld id="{CB801164-F5CE-3C46-AA0B-D0BADA95095B}"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29017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2E102-9868-6B80-1A84-E56D7685DB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A28678-4D44-4895-1567-4BB8C811BEEB}"/>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369FAB-D7EF-F292-B18D-2467A48899E1}"/>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51A148-F9FF-BA14-57F6-4E552884D37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DF1049B-4280-B6EE-D52C-5C01F3400CF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50B6B19-B058-A395-52DA-8458E07AD2F6}"/>
              </a:ext>
            </a:extLst>
          </p:cNvPr>
          <p:cNvSpPr>
            <a:spLocks noGrp="1"/>
          </p:cNvSpPr>
          <p:nvPr>
            <p:ph type="sldNum" sz="quarter" idx="12"/>
          </p:nvPr>
        </p:nvSpPr>
        <p:spPr/>
        <p:txBody>
          <a:bodyPr/>
          <a:lstStyle>
            <a:lvl1pPr>
              <a:defRPr/>
            </a:lvl1pPr>
          </a:lstStyle>
          <a:p>
            <a:fld id="{81D2C3AF-8D0E-B34C-892A-AAFF67F2227F}"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178859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EC7D3-59D2-533A-148B-7816DB79C42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F4FC0B-A60C-0F3F-EF95-09B9EA59F21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E511BD-75EC-4145-D132-779948C6715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7C0C64-1C81-2316-EFBB-CF2417CE89A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68E9FA-9090-3AA6-B7D0-0A0E1F0D97E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338D9-840F-EB63-C318-CCDEB4FDF4C0}"/>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FF5F128-F003-4060-6C40-CF3EEE78B51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D9427AC4-5EC6-6575-6320-9A89A7AD9EF0}"/>
              </a:ext>
            </a:extLst>
          </p:cNvPr>
          <p:cNvSpPr>
            <a:spLocks noGrp="1"/>
          </p:cNvSpPr>
          <p:nvPr>
            <p:ph type="sldNum" sz="quarter" idx="12"/>
          </p:nvPr>
        </p:nvSpPr>
        <p:spPr/>
        <p:txBody>
          <a:bodyPr/>
          <a:lstStyle>
            <a:lvl1pPr>
              <a:defRPr/>
            </a:lvl1pPr>
          </a:lstStyle>
          <a:p>
            <a:fld id="{2B5D2947-417E-224A-9F12-88D5ABD1A9E0}"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3168507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B5F2-541D-41FC-5B37-BAA5CE254A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5B3045-BBC8-4315-5A2E-56C6587C686B}"/>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2DABBAB-4D2A-F6FF-C1EA-419BDE338E82}"/>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A493BCE-7F93-D934-D965-626A46DA47A2}"/>
              </a:ext>
            </a:extLst>
          </p:cNvPr>
          <p:cNvSpPr>
            <a:spLocks noGrp="1"/>
          </p:cNvSpPr>
          <p:nvPr>
            <p:ph type="sldNum" sz="quarter" idx="12"/>
          </p:nvPr>
        </p:nvSpPr>
        <p:spPr/>
        <p:txBody>
          <a:bodyPr/>
          <a:lstStyle>
            <a:lvl1pPr>
              <a:defRPr/>
            </a:lvl1pPr>
          </a:lstStyle>
          <a:p>
            <a:fld id="{E24EA626-61C0-404B-9005-C949A95D0122}"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208302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97EBB-31EA-7899-4DB8-E73FEC7FF572}"/>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50E274C8-648F-7125-B860-408C4F66840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F5760F2-8C6E-651A-8EC9-20EB4E742236}"/>
              </a:ext>
            </a:extLst>
          </p:cNvPr>
          <p:cNvSpPr>
            <a:spLocks noGrp="1"/>
          </p:cNvSpPr>
          <p:nvPr>
            <p:ph type="sldNum" sz="quarter" idx="12"/>
          </p:nvPr>
        </p:nvSpPr>
        <p:spPr/>
        <p:txBody>
          <a:bodyPr/>
          <a:lstStyle>
            <a:lvl1pPr>
              <a:defRPr/>
            </a:lvl1pPr>
          </a:lstStyle>
          <a:p>
            <a:fld id="{1151BC77-9865-AB4A-9F25-51E580DCDB6A}"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256071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301E-B7AB-D611-6FAA-6B78A3AF924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12754B-275E-69ED-1C61-F92431DC49B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F88B5E-9260-F3BC-F49E-6DBE978861E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B639A-29FA-8D45-634A-B646FF508BD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00AF87F-EA5C-5EA3-CE05-D77D42103AA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05C33C3-9520-D527-EA9D-74DA1C842A66}"/>
              </a:ext>
            </a:extLst>
          </p:cNvPr>
          <p:cNvSpPr>
            <a:spLocks noGrp="1"/>
          </p:cNvSpPr>
          <p:nvPr>
            <p:ph type="sldNum" sz="quarter" idx="12"/>
          </p:nvPr>
        </p:nvSpPr>
        <p:spPr/>
        <p:txBody>
          <a:bodyPr/>
          <a:lstStyle>
            <a:lvl1pPr>
              <a:defRPr/>
            </a:lvl1pPr>
          </a:lstStyle>
          <a:p>
            <a:fld id="{D1EBC0DB-4C23-2E4A-B5AE-252C9D94995B}"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328420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226C-7601-2D77-3C33-2577C20374A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0E60F7-06F5-BB20-513F-F94F65FC931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52C437-B1F6-6717-DC40-BB70D7B988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517A2-8C4A-D792-AED3-40AF9FA1E1C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2317FCB-538E-C6C0-EB30-62AF0AB2EC9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8CB8B6D-BEF3-F146-A0E3-1990801159BF}"/>
              </a:ext>
            </a:extLst>
          </p:cNvPr>
          <p:cNvSpPr>
            <a:spLocks noGrp="1"/>
          </p:cNvSpPr>
          <p:nvPr>
            <p:ph type="sldNum" sz="quarter" idx="12"/>
          </p:nvPr>
        </p:nvSpPr>
        <p:spPr/>
        <p:txBody>
          <a:bodyPr/>
          <a:lstStyle>
            <a:lvl1pPr>
              <a:defRPr/>
            </a:lvl1pPr>
          </a:lstStyle>
          <a:p>
            <a:fld id="{4FAD4405-1547-E843-91D5-9C9FB21F54F3}"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2712408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6041-2923-4008-61E1-E14EE386A0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32311A-5D2A-51A4-F5D9-86024F4CE7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52337-14BE-39E6-D160-245BC931855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D9F6680-2078-928B-93DD-B7C57E01631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64E0717-499D-228A-5576-11D4EE771113}"/>
              </a:ext>
            </a:extLst>
          </p:cNvPr>
          <p:cNvSpPr>
            <a:spLocks noGrp="1"/>
          </p:cNvSpPr>
          <p:nvPr>
            <p:ph type="sldNum" sz="quarter" idx="12"/>
          </p:nvPr>
        </p:nvSpPr>
        <p:spPr/>
        <p:txBody>
          <a:bodyPr/>
          <a:lstStyle>
            <a:lvl1pPr>
              <a:defRPr/>
            </a:lvl1pPr>
          </a:lstStyle>
          <a:p>
            <a:fld id="{3659E9A8-E9EE-DB41-9AF6-61B215263A23}"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4091602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880740-4A5E-DDD2-A475-35AECA0DBDD2}"/>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BA2A22-8A70-A319-BE33-A75D4B9C929D}"/>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601C8-8207-B90B-33F0-A559F69EF71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5A7D310-0555-EFCA-5B55-5E18789A35F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F8B44B2-E9A8-E5F1-AE93-263A679319D0}"/>
              </a:ext>
            </a:extLst>
          </p:cNvPr>
          <p:cNvSpPr>
            <a:spLocks noGrp="1"/>
          </p:cNvSpPr>
          <p:nvPr>
            <p:ph type="sldNum" sz="quarter" idx="12"/>
          </p:nvPr>
        </p:nvSpPr>
        <p:spPr/>
        <p:txBody>
          <a:bodyPr/>
          <a:lstStyle>
            <a:lvl1pPr>
              <a:defRPr/>
            </a:lvl1pPr>
          </a:lstStyle>
          <a:p>
            <a:fld id="{E153AC67-FD75-8846-87AD-11DD35A7BE2A}" type="slidenum">
              <a:rPr lang="en-US" altLang="en-US"/>
              <a:pPr/>
              <a:t>‹#›</a:t>
            </a:fld>
            <a:endParaRPr lang="en-US" altLang="en-US">
              <a:solidFill>
                <a:schemeClr val="tx1"/>
              </a:solidFill>
            </a:endParaRPr>
          </a:p>
        </p:txBody>
      </p:sp>
    </p:spTree>
    <p:extLst>
      <p:ext uri="{BB962C8B-B14F-4D97-AF65-F5344CB8AC3E}">
        <p14:creationId xmlns:p14="http://schemas.microsoft.com/office/powerpoint/2010/main" val="292009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5733113-62A6-35A4-D0BD-0F3FAEC05845}"/>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357860A-C52C-C791-A606-0AFAF89D84E4}"/>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F859E86-F9CE-6259-5E10-6B958307A943}"/>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9FEBB5C1-E063-6DAD-6494-AE45B47D447B}"/>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B4F6CFDD-2964-EE05-7A8B-B95A9DD6B449}"/>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E3E822CC-24E8-9C48-A89C-CE999A81CC5C}" type="slidenum">
              <a:rPr lang="en-US" altLang="en-US"/>
              <a:pPr/>
              <a:t>‹#›</a:t>
            </a:fld>
            <a:endParaRPr lang="en-US" altLang="en-US">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bg1"/>
          </a:solidFill>
          <a:latin typeface="+mj-lt"/>
          <a:ea typeface="+mj-ea"/>
          <a:cs typeface="+mj-cs"/>
        </a:defRPr>
      </a:lvl1pPr>
      <a:lvl2pPr algn="ctr" rtl="0" fontAlgn="base">
        <a:spcBef>
          <a:spcPct val="0"/>
        </a:spcBef>
        <a:spcAft>
          <a:spcPct val="0"/>
        </a:spcAft>
        <a:defRPr sz="4400">
          <a:solidFill>
            <a:schemeClr val="bg1"/>
          </a:solidFill>
          <a:latin typeface="Times" charset="0"/>
        </a:defRPr>
      </a:lvl2pPr>
      <a:lvl3pPr algn="ctr" rtl="0" fontAlgn="base">
        <a:spcBef>
          <a:spcPct val="0"/>
        </a:spcBef>
        <a:spcAft>
          <a:spcPct val="0"/>
        </a:spcAft>
        <a:defRPr sz="4400">
          <a:solidFill>
            <a:schemeClr val="bg1"/>
          </a:solidFill>
          <a:latin typeface="Times" charset="0"/>
        </a:defRPr>
      </a:lvl3pPr>
      <a:lvl4pPr algn="ctr" rtl="0" fontAlgn="base">
        <a:spcBef>
          <a:spcPct val="0"/>
        </a:spcBef>
        <a:spcAft>
          <a:spcPct val="0"/>
        </a:spcAft>
        <a:defRPr sz="4400">
          <a:solidFill>
            <a:schemeClr val="bg1"/>
          </a:solidFill>
          <a:latin typeface="Times" charset="0"/>
        </a:defRPr>
      </a:lvl4pPr>
      <a:lvl5pPr algn="ctr" rtl="0" fontAlgn="base">
        <a:spcBef>
          <a:spcPct val="0"/>
        </a:spcBef>
        <a:spcAft>
          <a:spcPct val="0"/>
        </a:spcAft>
        <a:defRPr sz="4400">
          <a:solidFill>
            <a:schemeClr val="bg1"/>
          </a:solidFill>
          <a:latin typeface="Times" charset="0"/>
        </a:defRPr>
      </a:lvl5pPr>
      <a:lvl6pPr marL="457200" algn="ctr" rtl="0" fontAlgn="base">
        <a:spcBef>
          <a:spcPct val="0"/>
        </a:spcBef>
        <a:spcAft>
          <a:spcPct val="0"/>
        </a:spcAft>
        <a:defRPr sz="4400">
          <a:solidFill>
            <a:schemeClr val="bg1"/>
          </a:solidFill>
          <a:latin typeface="Times" charset="0"/>
        </a:defRPr>
      </a:lvl6pPr>
      <a:lvl7pPr marL="914400" algn="ctr" rtl="0" fontAlgn="base">
        <a:spcBef>
          <a:spcPct val="0"/>
        </a:spcBef>
        <a:spcAft>
          <a:spcPct val="0"/>
        </a:spcAft>
        <a:defRPr sz="4400">
          <a:solidFill>
            <a:schemeClr val="bg1"/>
          </a:solidFill>
          <a:latin typeface="Times" charset="0"/>
        </a:defRPr>
      </a:lvl7pPr>
      <a:lvl8pPr marL="1371600" algn="ctr" rtl="0" fontAlgn="base">
        <a:spcBef>
          <a:spcPct val="0"/>
        </a:spcBef>
        <a:spcAft>
          <a:spcPct val="0"/>
        </a:spcAft>
        <a:defRPr sz="4400">
          <a:solidFill>
            <a:schemeClr val="bg1"/>
          </a:solidFill>
          <a:latin typeface="Times" charset="0"/>
        </a:defRPr>
      </a:lvl8pPr>
      <a:lvl9pPr marL="1828800" algn="ctr" rtl="0" fontAlgn="base">
        <a:spcBef>
          <a:spcPct val="0"/>
        </a:spcBef>
        <a:spcAft>
          <a:spcPct val="0"/>
        </a:spcAft>
        <a:defRPr sz="4400">
          <a:solidFill>
            <a:schemeClr val="bg1"/>
          </a:solidFill>
          <a:latin typeface="Times"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8.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5.xml"/><Relationship Id="rId7"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41.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3.jpeg"/><Relationship Id="rId7"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3.jpeg"/><Relationship Id="rId4" Type="http://schemas.openxmlformats.org/officeDocument/2006/relationships/image" Target="../media/image54.jpeg"/><Relationship Id="rId9"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786263-835E-A8C0-01A0-7B983167340F}"/>
              </a:ext>
            </a:extLst>
          </p:cNvPr>
          <p:cNvSpPr>
            <a:spLocks noGrp="1"/>
          </p:cNvSpPr>
          <p:nvPr>
            <p:ph type="sldNum" sz="quarter" idx="12"/>
          </p:nvPr>
        </p:nvSpPr>
        <p:spPr/>
        <p:txBody>
          <a:bodyPr/>
          <a:lstStyle/>
          <a:p>
            <a:fld id="{2650BEB6-1492-B64B-8EDE-82C4E159C8C0}" type="slidenum">
              <a:rPr lang="en-US" altLang="en-US"/>
              <a:pPr/>
              <a:t>1</a:t>
            </a:fld>
            <a:endParaRPr lang="en-US" altLang="en-US">
              <a:solidFill>
                <a:schemeClr val="tx1"/>
              </a:solidFill>
            </a:endParaRPr>
          </a:p>
        </p:txBody>
      </p:sp>
      <p:sp>
        <p:nvSpPr>
          <p:cNvPr id="2050" name="Rectangle 2">
            <a:extLst>
              <a:ext uri="{FF2B5EF4-FFF2-40B4-BE49-F238E27FC236}">
                <a16:creationId xmlns:a16="http://schemas.microsoft.com/office/drawing/2014/main" id="{74A023F2-EEA9-8CC1-C9EE-9A2F68633CB1}"/>
              </a:ext>
            </a:extLst>
          </p:cNvPr>
          <p:cNvSpPr>
            <a:spLocks noGrp="1" noChangeArrowheads="1"/>
          </p:cNvSpPr>
          <p:nvPr>
            <p:ph type="ctrTitle"/>
          </p:nvPr>
        </p:nvSpPr>
        <p:spPr>
          <a:xfrm>
            <a:off x="533400" y="762000"/>
            <a:ext cx="8305800" cy="1143000"/>
          </a:xfrm>
        </p:spPr>
        <p:txBody>
          <a:bodyPr anchor="ctr"/>
          <a:lstStyle/>
          <a:p>
            <a:r>
              <a:rPr lang="en-US" altLang="en-US" sz="4400" i="1">
                <a:latin typeface="Trebuchet MS" panose="020B0703020202090204" pitchFamily="34" charset="0"/>
              </a:rPr>
              <a:t>How Telescopes Changed our Understanding of the Universe</a:t>
            </a:r>
            <a:endParaRPr lang="en-US" altLang="en-US" sz="4400"/>
          </a:p>
        </p:txBody>
      </p:sp>
      <p:pic>
        <p:nvPicPr>
          <p:cNvPr id="2053" name="Picture 5">
            <a:extLst>
              <a:ext uri="{FF2B5EF4-FFF2-40B4-BE49-F238E27FC236}">
                <a16:creationId xmlns:a16="http://schemas.microsoft.com/office/drawing/2014/main" id="{8F33BCE8-D89F-6B4F-967C-8C152E097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820"/>
          <a:stretch>
            <a:fillRect/>
          </a:stretch>
        </p:blipFill>
        <p:spPr bwMode="auto">
          <a:xfrm>
            <a:off x="4724400" y="2743200"/>
            <a:ext cx="4025900" cy="3074988"/>
          </a:xfrm>
          <a:prstGeom prst="rect">
            <a:avLst/>
          </a:prstGeom>
          <a:noFill/>
          <a:extLst>
            <a:ext uri="{909E8E84-426E-40DD-AFC4-6F175D3DCCD1}">
              <a14:hiddenFill xmlns:a14="http://schemas.microsoft.com/office/drawing/2010/main">
                <a:solidFill>
                  <a:srgbClr val="FFFFFF"/>
                </a:solidFill>
              </a14:hiddenFill>
            </a:ext>
          </a:extLst>
        </p:spPr>
      </p:pic>
      <p:sp>
        <p:nvSpPr>
          <p:cNvPr id="2054" name="Text Box 6">
            <a:extLst>
              <a:ext uri="{FF2B5EF4-FFF2-40B4-BE49-F238E27FC236}">
                <a16:creationId xmlns:a16="http://schemas.microsoft.com/office/drawing/2014/main" id="{03A40591-0C20-F7C7-BF1B-FE0C067E09CC}"/>
              </a:ext>
            </a:extLst>
          </p:cNvPr>
          <p:cNvSpPr txBox="1">
            <a:spLocks noChangeArrowheads="1"/>
          </p:cNvSpPr>
          <p:nvPr/>
        </p:nvSpPr>
        <p:spPr bwMode="auto">
          <a:xfrm>
            <a:off x="4876800" y="5867400"/>
            <a:ext cx="3886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solidFill>
                  <a:schemeClr val="bg2"/>
                </a:solidFill>
              </a:rPr>
              <a:t>STScI and NASA</a:t>
            </a:r>
            <a:endParaRPr lang="en-US" altLang="en-US">
              <a:solidFill>
                <a:schemeClr val="bg2"/>
              </a:solidFill>
            </a:endParaRPr>
          </a:p>
        </p:txBody>
      </p:sp>
      <p:pic>
        <p:nvPicPr>
          <p:cNvPr id="2055" name="Picture 7">
            <a:extLst>
              <a:ext uri="{FF2B5EF4-FFF2-40B4-BE49-F238E27FC236}">
                <a16:creationId xmlns:a16="http://schemas.microsoft.com/office/drawing/2014/main" id="{EF458E3F-6271-1917-7792-FD8C38645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590800"/>
            <a:ext cx="3733800" cy="3733800"/>
          </a:xfrm>
          <a:prstGeom prst="rect">
            <a:avLst/>
          </a:prstGeom>
          <a:solidFill>
            <a:schemeClr val="accent1"/>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9BA934C1-2265-5EB2-61DA-7A17A2C751B3}"/>
              </a:ext>
            </a:extLst>
          </p:cNvPr>
          <p:cNvSpPr>
            <a:spLocks noGrp="1"/>
          </p:cNvSpPr>
          <p:nvPr>
            <p:ph type="sldNum" sz="quarter" idx="12"/>
          </p:nvPr>
        </p:nvSpPr>
        <p:spPr/>
        <p:txBody>
          <a:bodyPr/>
          <a:lstStyle/>
          <a:p>
            <a:fld id="{18038089-ED2D-2A4F-A981-997CD7CDB143}" type="slidenum">
              <a:rPr lang="en-US" altLang="en-US"/>
              <a:pPr/>
              <a:t>2</a:t>
            </a:fld>
            <a:endParaRPr lang="en-US" altLang="en-US">
              <a:solidFill>
                <a:schemeClr val="tx1"/>
              </a:solidFill>
            </a:endParaRPr>
          </a:p>
        </p:txBody>
      </p:sp>
      <p:sp>
        <p:nvSpPr>
          <p:cNvPr id="80898" name="Rectangle 2">
            <a:extLst>
              <a:ext uri="{FF2B5EF4-FFF2-40B4-BE49-F238E27FC236}">
                <a16:creationId xmlns:a16="http://schemas.microsoft.com/office/drawing/2014/main" id="{91BE286B-5445-A8D2-502F-828040B5276F}"/>
              </a:ext>
            </a:extLst>
          </p:cNvPr>
          <p:cNvSpPr>
            <a:spLocks noGrp="1" noChangeArrowheads="1"/>
          </p:cNvSpPr>
          <p:nvPr>
            <p:ph type="title"/>
          </p:nvPr>
        </p:nvSpPr>
        <p:spPr>
          <a:xfrm>
            <a:off x="685800" y="304800"/>
            <a:ext cx="8229600" cy="1143000"/>
          </a:xfrm>
        </p:spPr>
        <p:txBody>
          <a:bodyPr/>
          <a:lstStyle/>
          <a:p>
            <a:r>
              <a:rPr lang="en-US" altLang="en-US" i="1">
                <a:latin typeface="Trebuchet MS" panose="020B0703020202090204" pitchFamily="34" charset="0"/>
              </a:rPr>
              <a:t>Before Telescopes</a:t>
            </a:r>
            <a:endParaRPr lang="en-US" altLang="en-US"/>
          </a:p>
        </p:txBody>
      </p:sp>
      <p:sp>
        <p:nvSpPr>
          <p:cNvPr id="80902" name="Rectangle 6">
            <a:extLst>
              <a:ext uri="{FF2B5EF4-FFF2-40B4-BE49-F238E27FC236}">
                <a16:creationId xmlns:a16="http://schemas.microsoft.com/office/drawing/2014/main" id="{39EA1BFF-1E77-3EE4-D560-DEECFC42E764}"/>
              </a:ext>
            </a:extLst>
          </p:cNvPr>
          <p:cNvSpPr>
            <a:spLocks noChangeArrowheads="1"/>
          </p:cNvSpPr>
          <p:nvPr/>
        </p:nvSpPr>
        <p:spPr bwMode="auto">
          <a:xfrm>
            <a:off x="847725" y="4714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pic>
        <p:nvPicPr>
          <p:cNvPr id="80903" name="Picture 7">
            <a:extLst>
              <a:ext uri="{FF2B5EF4-FFF2-40B4-BE49-F238E27FC236}">
                <a16:creationId xmlns:a16="http://schemas.microsoft.com/office/drawing/2014/main" id="{5ECDDA2E-64F1-EB1C-BDF0-B14C74534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676400"/>
            <a:ext cx="2430463" cy="3771900"/>
          </a:xfrm>
          <a:prstGeom prst="rect">
            <a:avLst/>
          </a:prstGeom>
          <a:noFill/>
          <a:extLst>
            <a:ext uri="{909E8E84-426E-40DD-AFC4-6F175D3DCCD1}">
              <a14:hiddenFill xmlns:a14="http://schemas.microsoft.com/office/drawing/2010/main">
                <a:solidFill>
                  <a:srgbClr val="FFFFFF"/>
                </a:solidFill>
              </a14:hiddenFill>
            </a:ext>
          </a:extLst>
        </p:spPr>
      </p:pic>
      <p:pic>
        <p:nvPicPr>
          <p:cNvPr id="80904" name="Picture 8">
            <a:extLst>
              <a:ext uri="{FF2B5EF4-FFF2-40B4-BE49-F238E27FC236}">
                <a16:creationId xmlns:a16="http://schemas.microsoft.com/office/drawing/2014/main" id="{9A51716E-536B-C997-2759-8B539485BA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86200"/>
            <a:ext cx="2300288" cy="2008188"/>
          </a:xfrm>
          <a:prstGeom prst="rect">
            <a:avLst/>
          </a:prstGeom>
          <a:noFill/>
          <a:extLst>
            <a:ext uri="{909E8E84-426E-40DD-AFC4-6F175D3DCCD1}">
              <a14:hiddenFill xmlns:a14="http://schemas.microsoft.com/office/drawing/2010/main">
                <a:solidFill>
                  <a:srgbClr val="FFFFFF"/>
                </a:solidFill>
              </a14:hiddenFill>
            </a:ext>
          </a:extLst>
        </p:spPr>
      </p:pic>
      <p:pic>
        <p:nvPicPr>
          <p:cNvPr id="80905" name="Picture 9">
            <a:extLst>
              <a:ext uri="{FF2B5EF4-FFF2-40B4-BE49-F238E27FC236}">
                <a16:creationId xmlns:a16="http://schemas.microsoft.com/office/drawing/2014/main" id="{4DA12ECD-B802-2CE0-B1B4-CEC6E8C83A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371600"/>
            <a:ext cx="254635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6" name="Rectangle 10">
            <a:extLst>
              <a:ext uri="{FF2B5EF4-FFF2-40B4-BE49-F238E27FC236}">
                <a16:creationId xmlns:a16="http://schemas.microsoft.com/office/drawing/2014/main" id="{D50B8BCA-5869-EE91-C0CF-B9688DE1D5FD}"/>
              </a:ext>
            </a:extLst>
          </p:cNvPr>
          <p:cNvSpPr>
            <a:spLocks noChangeArrowheads="1"/>
          </p:cNvSpPr>
          <p:nvPr/>
        </p:nvSpPr>
        <p:spPr bwMode="auto">
          <a:xfrm>
            <a:off x="1296988" y="58943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80907" name="Text Box 11">
            <a:extLst>
              <a:ext uri="{FF2B5EF4-FFF2-40B4-BE49-F238E27FC236}">
                <a16:creationId xmlns:a16="http://schemas.microsoft.com/office/drawing/2014/main" id="{9B739099-7F15-A96D-69B5-23D4948A4D4A}"/>
              </a:ext>
            </a:extLst>
          </p:cNvPr>
          <p:cNvSpPr txBox="1">
            <a:spLocks noChangeArrowheads="1"/>
          </p:cNvSpPr>
          <p:nvPr/>
        </p:nvSpPr>
        <p:spPr bwMode="auto">
          <a:xfrm>
            <a:off x="381000" y="5486400"/>
            <a:ext cx="8001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a:solidFill>
                  <a:schemeClr val="bg1"/>
                </a:solidFill>
                <a:latin typeface="Trebuchet MS" panose="020B0703020202090204" pitchFamily="34" charset="0"/>
              </a:rPr>
              <a:t>We only had our eyes . . .</a:t>
            </a:r>
          </a:p>
          <a:p>
            <a:pPr>
              <a:spcBef>
                <a:spcPct val="50000"/>
              </a:spcBef>
            </a:pPr>
            <a:r>
              <a:rPr lang="en-US" altLang="en-US" i="1">
                <a:solidFill>
                  <a:schemeClr val="bg1"/>
                </a:solidFill>
                <a:latin typeface="Trebuchet MS" panose="020B0703020202090204" pitchFamily="34" charset="0"/>
              </a:rPr>
              <a:t>                and a variety of measuring instruments.</a:t>
            </a:r>
            <a:endParaRPr lang="en-US" altLang="en-US" i="1">
              <a:solidFill>
                <a:srgbClr val="000000"/>
              </a:solidFill>
              <a:latin typeface="Trebuchet MS" panose="020B070302020209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238259CF-2091-1B50-4243-1F30A2BFFF74}"/>
              </a:ext>
            </a:extLst>
          </p:cNvPr>
          <p:cNvSpPr>
            <a:spLocks noGrp="1"/>
          </p:cNvSpPr>
          <p:nvPr>
            <p:ph type="sldNum" sz="quarter" idx="12"/>
          </p:nvPr>
        </p:nvSpPr>
        <p:spPr/>
        <p:txBody>
          <a:bodyPr/>
          <a:lstStyle/>
          <a:p>
            <a:fld id="{8F9CB404-228B-6945-91AB-125D9A956A66}" type="slidenum">
              <a:rPr lang="en-US" altLang="en-US"/>
              <a:pPr/>
              <a:t>3</a:t>
            </a:fld>
            <a:endParaRPr lang="en-US" altLang="en-US">
              <a:solidFill>
                <a:schemeClr val="tx1"/>
              </a:solidFill>
            </a:endParaRPr>
          </a:p>
        </p:txBody>
      </p:sp>
      <p:pic>
        <p:nvPicPr>
          <p:cNvPr id="112652" name="Picture 12">
            <a:extLst>
              <a:ext uri="{FF2B5EF4-FFF2-40B4-BE49-F238E27FC236}">
                <a16:creationId xmlns:a16="http://schemas.microsoft.com/office/drawing/2014/main" id="{3337F25F-7E3A-2363-B910-4EE6339A7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862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43" name="AutoShape 3">
            <a:extLst>
              <a:ext uri="{FF2B5EF4-FFF2-40B4-BE49-F238E27FC236}">
                <a16:creationId xmlns:a16="http://schemas.microsoft.com/office/drawing/2014/main" id="{DD142F6A-422A-B05C-D9EB-C2951E79DB4E}"/>
              </a:ext>
            </a:extLst>
          </p:cNvPr>
          <p:cNvSpPr>
            <a:spLocks noChangeArrowheads="1"/>
          </p:cNvSpPr>
          <p:nvPr/>
        </p:nvSpPr>
        <p:spPr bwMode="auto">
          <a:xfrm>
            <a:off x="685800" y="1371600"/>
            <a:ext cx="1524000" cy="1676400"/>
          </a:xfrm>
          <a:prstGeom prst="wedgeRoundRectCallout">
            <a:avLst>
              <a:gd name="adj1" fmla="val 72500"/>
              <a:gd name="adj2" fmla="val 11288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Earth the </a:t>
            </a:r>
          </a:p>
          <a:p>
            <a:pPr algn="ctr"/>
            <a:r>
              <a:rPr lang="en-US" altLang="en-US" sz="1800">
                <a:solidFill>
                  <a:schemeClr val="bg1"/>
                </a:solidFill>
                <a:latin typeface="Trebuchet MS" panose="020B0703020202090204" pitchFamily="34" charset="0"/>
              </a:rPr>
              <a:t>center of</a:t>
            </a:r>
          </a:p>
          <a:p>
            <a:pPr algn="ctr"/>
            <a:r>
              <a:rPr lang="en-US" altLang="en-US" sz="1800">
                <a:solidFill>
                  <a:schemeClr val="bg1"/>
                </a:solidFill>
                <a:latin typeface="Trebuchet MS" panose="020B0703020202090204" pitchFamily="34" charset="0"/>
              </a:rPr>
              <a:t> the universe?</a:t>
            </a:r>
            <a:endParaRPr lang="en-US" altLang="en-US" sz="1800">
              <a:solidFill>
                <a:schemeClr val="bg1"/>
              </a:solidFill>
              <a:latin typeface="Times New Roman" panose="02020603050405020304" pitchFamily="18" charset="0"/>
            </a:endParaRPr>
          </a:p>
        </p:txBody>
      </p:sp>
      <p:sp>
        <p:nvSpPr>
          <p:cNvPr id="112644" name="AutoShape 4">
            <a:extLst>
              <a:ext uri="{FF2B5EF4-FFF2-40B4-BE49-F238E27FC236}">
                <a16:creationId xmlns:a16="http://schemas.microsoft.com/office/drawing/2014/main" id="{E853A1EA-3CAF-9E8F-CA0F-E68A3EB37C1D}"/>
              </a:ext>
            </a:extLst>
          </p:cNvPr>
          <p:cNvSpPr>
            <a:spLocks noChangeArrowheads="1"/>
          </p:cNvSpPr>
          <p:nvPr/>
        </p:nvSpPr>
        <p:spPr bwMode="auto">
          <a:xfrm>
            <a:off x="2590800" y="1295400"/>
            <a:ext cx="1600200" cy="1676400"/>
          </a:xfrm>
          <a:prstGeom prst="wedgeRoundRectCallout">
            <a:avLst>
              <a:gd name="adj1" fmla="val -43454"/>
              <a:gd name="adj2" fmla="val 12045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How far are </a:t>
            </a:r>
          </a:p>
          <a:p>
            <a:pPr algn="ctr"/>
            <a:r>
              <a:rPr lang="en-US" altLang="en-US" sz="1800">
                <a:solidFill>
                  <a:schemeClr val="bg1"/>
                </a:solidFill>
                <a:latin typeface="Trebuchet MS" panose="020B0703020202090204" pitchFamily="34" charset="0"/>
              </a:rPr>
              <a:t>the stars? </a:t>
            </a:r>
          </a:p>
          <a:p>
            <a:pPr algn="ctr"/>
            <a:endParaRPr lang="en-US" altLang="en-US" sz="1800">
              <a:solidFill>
                <a:schemeClr val="bg1"/>
              </a:solidFill>
              <a:latin typeface="Trebuchet MS" panose="020B0703020202090204" pitchFamily="34" charset="0"/>
            </a:endParaRPr>
          </a:p>
          <a:p>
            <a:pPr algn="ctr"/>
            <a:r>
              <a:rPr lang="en-US" altLang="en-US" sz="1800">
                <a:solidFill>
                  <a:schemeClr val="bg1"/>
                </a:solidFill>
                <a:latin typeface="Trebuchet MS" panose="020B0703020202090204" pitchFamily="34" charset="0"/>
              </a:rPr>
              <a:t>What are they</a:t>
            </a:r>
          </a:p>
          <a:p>
            <a:pPr algn="ctr"/>
            <a:r>
              <a:rPr lang="en-US" altLang="en-US" sz="1800">
                <a:solidFill>
                  <a:schemeClr val="bg1"/>
                </a:solidFill>
                <a:latin typeface="Trebuchet MS" panose="020B0703020202090204" pitchFamily="34" charset="0"/>
              </a:rPr>
              <a:t> made of?</a:t>
            </a:r>
          </a:p>
        </p:txBody>
      </p:sp>
      <p:sp>
        <p:nvSpPr>
          <p:cNvPr id="112645" name="AutoShape 5">
            <a:extLst>
              <a:ext uri="{FF2B5EF4-FFF2-40B4-BE49-F238E27FC236}">
                <a16:creationId xmlns:a16="http://schemas.microsoft.com/office/drawing/2014/main" id="{2F43F650-02CB-3752-F463-257D4D895060}"/>
              </a:ext>
            </a:extLst>
          </p:cNvPr>
          <p:cNvSpPr>
            <a:spLocks noChangeArrowheads="1"/>
          </p:cNvSpPr>
          <p:nvPr/>
        </p:nvSpPr>
        <p:spPr bwMode="auto">
          <a:xfrm>
            <a:off x="7010400" y="1676400"/>
            <a:ext cx="1600200" cy="1676400"/>
          </a:xfrm>
          <a:prstGeom prst="wedgeRoundRectCallout">
            <a:avLst>
              <a:gd name="adj1" fmla="val -315278"/>
              <a:gd name="adj2" fmla="val 100282"/>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there more</a:t>
            </a:r>
          </a:p>
          <a:p>
            <a:pPr algn="ctr"/>
            <a:r>
              <a:rPr lang="en-US" altLang="en-US" sz="1800">
                <a:solidFill>
                  <a:schemeClr val="bg1"/>
                </a:solidFill>
                <a:latin typeface="Trebuchet MS" panose="020B0703020202090204" pitchFamily="34" charset="0"/>
              </a:rPr>
              <a:t>than one </a:t>
            </a:r>
          </a:p>
          <a:p>
            <a:pPr algn="ctr"/>
            <a:r>
              <a:rPr lang="en-US" altLang="en-US" sz="1800">
                <a:solidFill>
                  <a:schemeClr val="bg1"/>
                </a:solidFill>
                <a:latin typeface="Trebuchet MS" panose="020B0703020202090204" pitchFamily="34" charset="0"/>
              </a:rPr>
              <a:t>galaxy?</a:t>
            </a:r>
          </a:p>
        </p:txBody>
      </p:sp>
      <p:sp>
        <p:nvSpPr>
          <p:cNvPr id="112646" name="AutoShape 6">
            <a:extLst>
              <a:ext uri="{FF2B5EF4-FFF2-40B4-BE49-F238E27FC236}">
                <a16:creationId xmlns:a16="http://schemas.microsoft.com/office/drawing/2014/main" id="{5905EABE-FC41-51BB-4AF7-1491857D8194}"/>
              </a:ext>
            </a:extLst>
          </p:cNvPr>
          <p:cNvSpPr>
            <a:spLocks noChangeArrowheads="1"/>
          </p:cNvSpPr>
          <p:nvPr/>
        </p:nvSpPr>
        <p:spPr bwMode="auto">
          <a:xfrm>
            <a:off x="6629400" y="3657600"/>
            <a:ext cx="1447800" cy="1676400"/>
          </a:xfrm>
          <a:prstGeom prst="wedgeRoundRectCallout">
            <a:avLst>
              <a:gd name="adj1" fmla="val -321051"/>
              <a:gd name="adj2" fmla="val -1439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Did  the </a:t>
            </a:r>
          </a:p>
          <a:p>
            <a:pPr algn="ctr"/>
            <a:r>
              <a:rPr lang="en-US" altLang="en-US" sz="1800">
                <a:solidFill>
                  <a:schemeClr val="bg1"/>
                </a:solidFill>
                <a:latin typeface="Trebuchet MS" panose="020B0703020202090204" pitchFamily="34" charset="0"/>
              </a:rPr>
              <a:t>universe</a:t>
            </a:r>
          </a:p>
          <a:p>
            <a:pPr algn="ctr"/>
            <a:r>
              <a:rPr lang="en-US" altLang="en-US" sz="1800">
                <a:solidFill>
                  <a:schemeClr val="bg1"/>
                </a:solidFill>
                <a:latin typeface="Trebuchet MS" panose="020B0703020202090204" pitchFamily="34" charset="0"/>
              </a:rPr>
              <a:t>have a </a:t>
            </a:r>
          </a:p>
          <a:p>
            <a:pPr algn="ctr"/>
            <a:r>
              <a:rPr lang="en-US" altLang="en-US" sz="1800">
                <a:solidFill>
                  <a:schemeClr val="bg1"/>
                </a:solidFill>
                <a:latin typeface="Trebuchet MS" panose="020B0703020202090204" pitchFamily="34" charset="0"/>
              </a:rPr>
              <a:t>beginning?</a:t>
            </a:r>
          </a:p>
        </p:txBody>
      </p:sp>
      <p:sp>
        <p:nvSpPr>
          <p:cNvPr id="112647" name="AutoShape 7">
            <a:extLst>
              <a:ext uri="{FF2B5EF4-FFF2-40B4-BE49-F238E27FC236}">
                <a16:creationId xmlns:a16="http://schemas.microsoft.com/office/drawing/2014/main" id="{C1A75D7C-53BD-A770-4D62-D1C3A7E13D7B}"/>
              </a:ext>
            </a:extLst>
          </p:cNvPr>
          <p:cNvSpPr>
            <a:spLocks noChangeArrowheads="1"/>
          </p:cNvSpPr>
          <p:nvPr/>
        </p:nvSpPr>
        <p:spPr bwMode="auto">
          <a:xfrm>
            <a:off x="4724400" y="4876800"/>
            <a:ext cx="1447800" cy="1676400"/>
          </a:xfrm>
          <a:prstGeom prst="wedgeRoundRectCallout">
            <a:avLst>
              <a:gd name="adj1" fmla="val -189472"/>
              <a:gd name="adj2" fmla="val -8712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Are there </a:t>
            </a:r>
          </a:p>
          <a:p>
            <a:pPr algn="ctr"/>
            <a:r>
              <a:rPr lang="en-US" altLang="en-US" sz="1800">
                <a:solidFill>
                  <a:schemeClr val="bg1"/>
                </a:solidFill>
                <a:latin typeface="Trebuchet MS" panose="020B0703020202090204" pitchFamily="34" charset="0"/>
              </a:rPr>
              <a:t>other planets</a:t>
            </a:r>
          </a:p>
          <a:p>
            <a:pPr algn="ctr"/>
            <a:r>
              <a:rPr lang="en-US" altLang="en-US" sz="1800">
                <a:solidFill>
                  <a:schemeClr val="bg1"/>
                </a:solidFill>
                <a:latin typeface="Trebuchet MS" panose="020B0703020202090204" pitchFamily="34" charset="0"/>
              </a:rPr>
              <a:t>outside of </a:t>
            </a:r>
          </a:p>
          <a:p>
            <a:pPr algn="ctr"/>
            <a:r>
              <a:rPr lang="en-US" altLang="en-US" sz="1800">
                <a:solidFill>
                  <a:schemeClr val="bg1"/>
                </a:solidFill>
                <a:latin typeface="Trebuchet MS" panose="020B0703020202090204" pitchFamily="34" charset="0"/>
              </a:rPr>
              <a:t>our solar </a:t>
            </a:r>
          </a:p>
          <a:p>
            <a:pPr algn="ctr"/>
            <a:r>
              <a:rPr lang="en-US" altLang="en-US" sz="1800">
                <a:solidFill>
                  <a:schemeClr val="bg1"/>
                </a:solidFill>
                <a:latin typeface="Trebuchet MS" panose="020B0703020202090204" pitchFamily="34" charset="0"/>
              </a:rPr>
              <a:t>system?</a:t>
            </a:r>
          </a:p>
        </p:txBody>
      </p:sp>
      <p:sp>
        <p:nvSpPr>
          <p:cNvPr id="112653" name="AutoShape 13">
            <a:extLst>
              <a:ext uri="{FF2B5EF4-FFF2-40B4-BE49-F238E27FC236}">
                <a16:creationId xmlns:a16="http://schemas.microsoft.com/office/drawing/2014/main" id="{65C70AFE-7421-71ED-36F9-5BB573A0319E}"/>
              </a:ext>
            </a:extLst>
          </p:cNvPr>
          <p:cNvSpPr>
            <a:spLocks noChangeArrowheads="1"/>
          </p:cNvSpPr>
          <p:nvPr/>
        </p:nvSpPr>
        <p:spPr bwMode="auto">
          <a:xfrm>
            <a:off x="4953000" y="1219200"/>
            <a:ext cx="1524000" cy="1676400"/>
          </a:xfrm>
          <a:prstGeom prst="wedgeRoundRectCallout">
            <a:avLst>
              <a:gd name="adj1" fmla="val -194167"/>
              <a:gd name="adj2" fmla="val 12452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the </a:t>
            </a:r>
          </a:p>
          <a:p>
            <a:pPr algn="ctr"/>
            <a:r>
              <a:rPr lang="en-US" altLang="en-US" sz="1800">
                <a:solidFill>
                  <a:schemeClr val="bg1"/>
                </a:solidFill>
                <a:latin typeface="Trebuchet MS" panose="020B0703020202090204" pitchFamily="34" charset="0"/>
              </a:rPr>
              <a:t>Solar System </a:t>
            </a:r>
          </a:p>
          <a:p>
            <a:pPr algn="ctr"/>
            <a:r>
              <a:rPr lang="en-US" altLang="en-US" sz="1800">
                <a:solidFill>
                  <a:schemeClr val="bg1"/>
                </a:solidFill>
                <a:latin typeface="Trebuchet MS" panose="020B0703020202090204" pitchFamily="34" charset="0"/>
              </a:rPr>
              <a:t>at the </a:t>
            </a:r>
          </a:p>
          <a:p>
            <a:pPr algn="ctr"/>
            <a:r>
              <a:rPr lang="en-US" altLang="en-US" sz="1800">
                <a:solidFill>
                  <a:schemeClr val="bg1"/>
                </a:solidFill>
                <a:latin typeface="Trebuchet MS" panose="020B0703020202090204" pitchFamily="34" charset="0"/>
              </a:rPr>
              <a:t>center of</a:t>
            </a:r>
          </a:p>
          <a:p>
            <a:pPr algn="ctr"/>
            <a:r>
              <a:rPr lang="en-US" altLang="en-US" sz="1800">
                <a:solidFill>
                  <a:schemeClr val="bg1"/>
                </a:solidFill>
                <a:latin typeface="Trebuchet MS" panose="020B0703020202090204" pitchFamily="34" charset="0"/>
              </a:rPr>
              <a:t> the Galaxy?</a:t>
            </a:r>
          </a:p>
        </p:txBody>
      </p:sp>
      <p:sp>
        <p:nvSpPr>
          <p:cNvPr id="112656" name="Rectangle 16">
            <a:extLst>
              <a:ext uri="{FF2B5EF4-FFF2-40B4-BE49-F238E27FC236}">
                <a16:creationId xmlns:a16="http://schemas.microsoft.com/office/drawing/2014/main" id="{E7FC3387-9271-A7A9-F08D-D7589711AE65}"/>
              </a:ext>
            </a:extLst>
          </p:cNvPr>
          <p:cNvSpPr>
            <a:spLocks noGrp="1" noChangeArrowheads="1"/>
          </p:cNvSpPr>
          <p:nvPr>
            <p:ph type="title"/>
          </p:nvPr>
        </p:nvSpPr>
        <p:spPr>
          <a:xfrm>
            <a:off x="685800" y="228600"/>
            <a:ext cx="7772400" cy="1143000"/>
          </a:xfrm>
        </p:spPr>
        <p:txBody>
          <a:bodyPr/>
          <a:lstStyle/>
          <a:p>
            <a:r>
              <a:rPr lang="en-US" altLang="en-US" sz="2800" i="1">
                <a:latin typeface="Trebuchet MS" panose="020B0703020202090204" pitchFamily="34" charset="0"/>
              </a:rPr>
              <a:t>And we had many questions…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727B0544-99B9-B69B-D729-DF10F48FC00C}"/>
              </a:ext>
            </a:extLst>
          </p:cNvPr>
          <p:cNvSpPr>
            <a:spLocks noGrp="1"/>
          </p:cNvSpPr>
          <p:nvPr>
            <p:ph type="sldNum" sz="quarter" idx="12"/>
          </p:nvPr>
        </p:nvSpPr>
        <p:spPr/>
        <p:txBody>
          <a:bodyPr/>
          <a:lstStyle/>
          <a:p>
            <a:fld id="{E44DBB69-06A1-B849-80F7-5F08E6746223}" type="slidenum">
              <a:rPr lang="en-US" altLang="en-US"/>
              <a:pPr/>
              <a:t>4</a:t>
            </a:fld>
            <a:endParaRPr lang="en-US" altLang="en-US">
              <a:solidFill>
                <a:schemeClr val="tx1"/>
              </a:solidFill>
            </a:endParaRPr>
          </a:p>
        </p:txBody>
      </p:sp>
      <p:pic>
        <p:nvPicPr>
          <p:cNvPr id="114697" name="Picture 9">
            <a:extLst>
              <a:ext uri="{FF2B5EF4-FFF2-40B4-BE49-F238E27FC236}">
                <a16:creationId xmlns:a16="http://schemas.microsoft.com/office/drawing/2014/main" id="{59F7F959-DCF1-EBEA-2062-E3CA2E195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0386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1" name="AutoShape 3">
            <a:extLst>
              <a:ext uri="{FF2B5EF4-FFF2-40B4-BE49-F238E27FC236}">
                <a16:creationId xmlns:a16="http://schemas.microsoft.com/office/drawing/2014/main" id="{81C08B71-A632-8451-DD38-6170EAF91D8A}"/>
              </a:ext>
            </a:extLst>
          </p:cNvPr>
          <p:cNvSpPr>
            <a:spLocks noChangeArrowheads="1"/>
          </p:cNvSpPr>
          <p:nvPr/>
        </p:nvSpPr>
        <p:spPr bwMode="auto">
          <a:xfrm>
            <a:off x="762000" y="1371600"/>
            <a:ext cx="1600200" cy="1676400"/>
          </a:xfrm>
          <a:prstGeom prst="wedgeRoundRectCallout">
            <a:avLst>
              <a:gd name="adj1" fmla="val 5755"/>
              <a:gd name="adj2" fmla="val 121023"/>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Earth the </a:t>
            </a:r>
          </a:p>
          <a:p>
            <a:pPr algn="ctr"/>
            <a:r>
              <a:rPr lang="en-US" altLang="en-US" sz="1800">
                <a:solidFill>
                  <a:schemeClr val="bg1"/>
                </a:solidFill>
                <a:latin typeface="Trebuchet MS" panose="020B0703020202090204" pitchFamily="34" charset="0"/>
              </a:rPr>
              <a:t>center of</a:t>
            </a:r>
          </a:p>
          <a:p>
            <a:pPr algn="ctr"/>
            <a:r>
              <a:rPr lang="en-US" altLang="en-US" sz="1800">
                <a:solidFill>
                  <a:schemeClr val="bg1"/>
                </a:solidFill>
                <a:latin typeface="Trebuchet MS" panose="020B0703020202090204" pitchFamily="34" charset="0"/>
              </a:rPr>
              <a:t> the universe?</a:t>
            </a:r>
          </a:p>
        </p:txBody>
      </p:sp>
      <p:pic>
        <p:nvPicPr>
          <p:cNvPr id="114692" name="Picture 444844">
            <a:extLst>
              <a:ext uri="{FF2B5EF4-FFF2-40B4-BE49-F238E27FC236}">
                <a16:creationId xmlns:a16="http://schemas.microsoft.com/office/drawing/2014/main" id="{A1B18452-F5F9-5BC0-1C37-9CCA1E938F52}"/>
              </a:ext>
            </a:extLst>
          </p:cNvPr>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5638800" y="914400"/>
            <a:ext cx="2895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693" name="Picture 5718501">
            <a:extLst>
              <a:ext uri="{FF2B5EF4-FFF2-40B4-BE49-F238E27FC236}">
                <a16:creationId xmlns:a16="http://schemas.microsoft.com/office/drawing/2014/main" id="{F60A49D0-A06B-5518-0387-9A8DB85CD747}"/>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5638800" y="4089400"/>
            <a:ext cx="28956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4" name="Text Box 6">
            <a:extLst>
              <a:ext uri="{FF2B5EF4-FFF2-40B4-BE49-F238E27FC236}">
                <a16:creationId xmlns:a16="http://schemas.microsoft.com/office/drawing/2014/main" id="{6024783D-B698-EDBB-6E4B-5AF63162EF44}"/>
              </a:ext>
            </a:extLst>
          </p:cNvPr>
          <p:cNvSpPr txBox="1">
            <a:spLocks noChangeArrowheads="1"/>
          </p:cNvSpPr>
          <p:nvPr/>
        </p:nvSpPr>
        <p:spPr bwMode="auto">
          <a:xfrm>
            <a:off x="2819400" y="4876800"/>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800" i="1">
                <a:solidFill>
                  <a:schemeClr val="bg1"/>
                </a:solidFill>
                <a:latin typeface="Trebuchet MS" panose="020B0703020202090204" pitchFamily="34" charset="0"/>
              </a:rPr>
              <a:t>Copernicus said “Sun”</a:t>
            </a:r>
          </a:p>
        </p:txBody>
      </p:sp>
      <p:sp>
        <p:nvSpPr>
          <p:cNvPr id="114695" name="Text Box 7">
            <a:extLst>
              <a:ext uri="{FF2B5EF4-FFF2-40B4-BE49-F238E27FC236}">
                <a16:creationId xmlns:a16="http://schemas.microsoft.com/office/drawing/2014/main" id="{72D22249-B4F6-244B-4C7D-842660E23D19}"/>
              </a:ext>
            </a:extLst>
          </p:cNvPr>
          <p:cNvSpPr txBox="1">
            <a:spLocks noChangeArrowheads="1"/>
          </p:cNvSpPr>
          <p:nvPr/>
        </p:nvSpPr>
        <p:spPr bwMode="auto">
          <a:xfrm>
            <a:off x="2895600" y="2286000"/>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800" i="1">
                <a:solidFill>
                  <a:schemeClr val="bg1"/>
                </a:solidFill>
                <a:latin typeface="Trebuchet MS" panose="020B0703020202090204" pitchFamily="34" charset="0"/>
              </a:rPr>
              <a:t>Aristotle said “Earth”</a:t>
            </a:r>
          </a:p>
        </p:txBody>
      </p:sp>
      <p:sp>
        <p:nvSpPr>
          <p:cNvPr id="114698" name="Rectangle 10">
            <a:extLst>
              <a:ext uri="{FF2B5EF4-FFF2-40B4-BE49-F238E27FC236}">
                <a16:creationId xmlns:a16="http://schemas.microsoft.com/office/drawing/2014/main" id="{07DBDB1A-86AF-1BE8-7844-CC9EC2D85E34}"/>
              </a:ext>
            </a:extLst>
          </p:cNvPr>
          <p:cNvSpPr>
            <a:spLocks noGrp="1" noChangeArrowheads="1"/>
          </p:cNvSpPr>
          <p:nvPr>
            <p:ph type="title"/>
          </p:nvPr>
        </p:nvSpPr>
        <p:spPr>
          <a:xfrm>
            <a:off x="685800" y="0"/>
            <a:ext cx="7772400" cy="1143000"/>
          </a:xfrm>
        </p:spPr>
        <p:txBody>
          <a:bodyPr/>
          <a:lstStyle/>
          <a:p>
            <a:r>
              <a:rPr lang="en-US" altLang="en-US" sz="2800" i="1">
                <a:latin typeface="Trebuchet MS" panose="020B0703020202090204" pitchFamily="34" charset="0"/>
              </a:rPr>
              <a:t>Big Question 1: Is  Earth or Sun at the center?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692E738-2165-C23A-6E58-58E8127313D2}"/>
              </a:ext>
            </a:extLst>
          </p:cNvPr>
          <p:cNvSpPr>
            <a:spLocks noGrp="1"/>
          </p:cNvSpPr>
          <p:nvPr>
            <p:ph type="sldNum" sz="quarter" idx="12"/>
          </p:nvPr>
        </p:nvSpPr>
        <p:spPr/>
        <p:txBody>
          <a:bodyPr/>
          <a:lstStyle/>
          <a:p>
            <a:fld id="{268F1AE5-195B-D447-BF3D-FDE0E8278903}" type="slidenum">
              <a:rPr lang="en-US" altLang="en-US"/>
              <a:pPr/>
              <a:t>5</a:t>
            </a:fld>
            <a:endParaRPr lang="en-US" altLang="en-US">
              <a:solidFill>
                <a:schemeClr val="tx1"/>
              </a:solidFill>
            </a:endParaRPr>
          </a:p>
        </p:txBody>
      </p:sp>
      <p:sp>
        <p:nvSpPr>
          <p:cNvPr id="126978" name="Rectangle 2">
            <a:extLst>
              <a:ext uri="{FF2B5EF4-FFF2-40B4-BE49-F238E27FC236}">
                <a16:creationId xmlns:a16="http://schemas.microsoft.com/office/drawing/2014/main" id="{E6B1D026-91B2-704B-EE5D-2E10E24F8F93}"/>
              </a:ext>
            </a:extLst>
          </p:cNvPr>
          <p:cNvSpPr>
            <a:spLocks noGrp="1" noChangeArrowheads="1"/>
          </p:cNvSpPr>
          <p:nvPr>
            <p:ph type="title"/>
          </p:nvPr>
        </p:nvSpPr>
        <p:spPr>
          <a:xfrm>
            <a:off x="1981200" y="228600"/>
            <a:ext cx="5638800" cy="685800"/>
          </a:xfrm>
        </p:spPr>
        <p:txBody>
          <a:bodyPr/>
          <a:lstStyle/>
          <a:p>
            <a:r>
              <a:rPr lang="en-US" altLang="en-US" sz="3200" i="1">
                <a:latin typeface="Trebuchet MS" panose="020B0703020202090204" pitchFamily="34" charset="0"/>
              </a:rPr>
              <a:t>Galileo observes Venus</a:t>
            </a:r>
            <a:endParaRPr lang="en-US" altLang="en-US"/>
          </a:p>
        </p:txBody>
      </p:sp>
      <p:sp>
        <p:nvSpPr>
          <p:cNvPr id="126979" name="Text Box 3">
            <a:extLst>
              <a:ext uri="{FF2B5EF4-FFF2-40B4-BE49-F238E27FC236}">
                <a16:creationId xmlns:a16="http://schemas.microsoft.com/office/drawing/2014/main" id="{684DB15F-1115-6138-806D-A781846C2551}"/>
              </a:ext>
            </a:extLst>
          </p:cNvPr>
          <p:cNvSpPr txBox="1">
            <a:spLocks noChangeArrowheads="1"/>
          </p:cNvSpPr>
          <p:nvPr/>
        </p:nvSpPr>
        <p:spPr bwMode="auto">
          <a:xfrm>
            <a:off x="7010400" y="1981200"/>
            <a:ext cx="1676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Earth-centered System</a:t>
            </a:r>
          </a:p>
        </p:txBody>
      </p:sp>
      <p:sp>
        <p:nvSpPr>
          <p:cNvPr id="126980" name="Text Box 4">
            <a:extLst>
              <a:ext uri="{FF2B5EF4-FFF2-40B4-BE49-F238E27FC236}">
                <a16:creationId xmlns:a16="http://schemas.microsoft.com/office/drawing/2014/main" id="{B7D47CEB-85B8-CBA0-0766-3856FD5ACE89}"/>
              </a:ext>
            </a:extLst>
          </p:cNvPr>
          <p:cNvSpPr txBox="1">
            <a:spLocks noChangeArrowheads="1"/>
          </p:cNvSpPr>
          <p:nvPr/>
        </p:nvSpPr>
        <p:spPr bwMode="auto">
          <a:xfrm>
            <a:off x="7086600" y="4756150"/>
            <a:ext cx="1676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Sun-centered System</a:t>
            </a:r>
          </a:p>
        </p:txBody>
      </p:sp>
      <p:grpSp>
        <p:nvGrpSpPr>
          <p:cNvPr id="126999" name="Group 23">
            <a:extLst>
              <a:ext uri="{FF2B5EF4-FFF2-40B4-BE49-F238E27FC236}">
                <a16:creationId xmlns:a16="http://schemas.microsoft.com/office/drawing/2014/main" id="{6067D08E-06EC-AFD1-A4A4-7ABD929EB063}"/>
              </a:ext>
            </a:extLst>
          </p:cNvPr>
          <p:cNvGrpSpPr>
            <a:grpSpLocks/>
          </p:cNvGrpSpPr>
          <p:nvPr/>
        </p:nvGrpSpPr>
        <p:grpSpPr bwMode="auto">
          <a:xfrm>
            <a:off x="304800" y="4648200"/>
            <a:ext cx="2057400" cy="1371600"/>
            <a:chOff x="192" y="2928"/>
            <a:chExt cx="1296" cy="864"/>
          </a:xfrm>
        </p:grpSpPr>
        <p:sp>
          <p:nvSpPr>
            <p:cNvPr id="126982" name="Text Box 6">
              <a:extLst>
                <a:ext uri="{FF2B5EF4-FFF2-40B4-BE49-F238E27FC236}">
                  <a16:creationId xmlns:a16="http://schemas.microsoft.com/office/drawing/2014/main" id="{7765761F-2D12-CAD5-E8C3-359827417BEA}"/>
                </a:ext>
              </a:extLst>
            </p:cNvPr>
            <p:cNvSpPr txBox="1">
              <a:spLocks noChangeArrowheads="1"/>
            </p:cNvSpPr>
            <p:nvPr/>
          </p:nvSpPr>
          <p:spPr bwMode="auto">
            <a:xfrm>
              <a:off x="192" y="2976"/>
              <a:ext cx="1104"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What Galileo observed</a:t>
              </a:r>
              <a:endParaRPr lang="en-US" altLang="en-US">
                <a:solidFill>
                  <a:schemeClr val="bg1"/>
                </a:solidFill>
              </a:endParaRPr>
            </a:p>
          </p:txBody>
        </p:sp>
        <p:sp>
          <p:nvSpPr>
            <p:cNvPr id="126983" name="Line 7">
              <a:extLst>
                <a:ext uri="{FF2B5EF4-FFF2-40B4-BE49-F238E27FC236}">
                  <a16:creationId xmlns:a16="http://schemas.microsoft.com/office/drawing/2014/main" id="{9CB45FDC-24CB-59F7-8E2C-23428A6C7760}"/>
                </a:ext>
              </a:extLst>
            </p:cNvPr>
            <p:cNvSpPr>
              <a:spLocks noChangeShapeType="1"/>
            </p:cNvSpPr>
            <p:nvPr/>
          </p:nvSpPr>
          <p:spPr bwMode="auto">
            <a:xfrm>
              <a:off x="1152" y="3312"/>
              <a:ext cx="336" cy="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84" name="Rectangle 8">
              <a:extLst>
                <a:ext uri="{FF2B5EF4-FFF2-40B4-BE49-F238E27FC236}">
                  <a16:creationId xmlns:a16="http://schemas.microsoft.com/office/drawing/2014/main" id="{BE7667F5-DCBE-C92F-F4CF-FA7BF7B82A9A}"/>
                </a:ext>
              </a:extLst>
            </p:cNvPr>
            <p:cNvSpPr>
              <a:spLocks noChangeArrowheads="1"/>
            </p:cNvSpPr>
            <p:nvPr/>
          </p:nvSpPr>
          <p:spPr bwMode="auto">
            <a:xfrm>
              <a:off x="288" y="2928"/>
              <a:ext cx="864" cy="86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26985" name="Picture 938792">
            <a:extLst>
              <a:ext uri="{FF2B5EF4-FFF2-40B4-BE49-F238E27FC236}">
                <a16:creationId xmlns:a16="http://schemas.microsoft.com/office/drawing/2014/main" id="{CA7E6DA6-A654-CF63-A9B7-9F05BF46EBEF}"/>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391400" y="512763"/>
            <a:ext cx="1752600"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986" name="Picture 10">
            <a:extLst>
              <a:ext uri="{FF2B5EF4-FFF2-40B4-BE49-F238E27FC236}">
                <a16:creationId xmlns:a16="http://schemas.microsoft.com/office/drawing/2014/main" id="{DB807733-4021-33FF-B980-250B54A36A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28600"/>
            <a:ext cx="1538288" cy="1952625"/>
          </a:xfrm>
          <a:prstGeom prst="rect">
            <a:avLst/>
          </a:prstGeom>
          <a:noFill/>
          <a:extLst>
            <a:ext uri="{909E8E84-426E-40DD-AFC4-6F175D3DCCD1}">
              <a14:hiddenFill xmlns:a14="http://schemas.microsoft.com/office/drawing/2010/main">
                <a:solidFill>
                  <a:srgbClr val="FFFFFF"/>
                </a:solidFill>
              </a14:hiddenFill>
            </a:ext>
          </a:extLst>
        </p:spPr>
      </p:pic>
      <p:sp>
        <p:nvSpPr>
          <p:cNvPr id="126987" name="Rectangle 11">
            <a:extLst>
              <a:ext uri="{FF2B5EF4-FFF2-40B4-BE49-F238E27FC236}">
                <a16:creationId xmlns:a16="http://schemas.microsoft.com/office/drawing/2014/main" id="{DF70DCA4-B625-8F09-8942-468572DB2F80}"/>
              </a:ext>
            </a:extLst>
          </p:cNvPr>
          <p:cNvSpPr>
            <a:spLocks noChangeArrowheads="1"/>
          </p:cNvSpPr>
          <p:nvPr/>
        </p:nvSpPr>
        <p:spPr bwMode="auto">
          <a:xfrm>
            <a:off x="3016250" y="6600825"/>
            <a:ext cx="3625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en-US" sz="1200">
                <a:solidFill>
                  <a:schemeClr val="bg2"/>
                </a:solidFill>
              </a:rPr>
              <a:t>Used with Permission. Copyright Penn State University.</a:t>
            </a:r>
          </a:p>
        </p:txBody>
      </p:sp>
      <p:sp>
        <p:nvSpPr>
          <p:cNvPr id="126988" name="Rectangle 12">
            <a:extLst>
              <a:ext uri="{FF2B5EF4-FFF2-40B4-BE49-F238E27FC236}">
                <a16:creationId xmlns:a16="http://schemas.microsoft.com/office/drawing/2014/main" id="{EE6E7E86-9C52-DB03-D957-CC798565726E}"/>
              </a:ext>
            </a:extLst>
          </p:cNvPr>
          <p:cNvSpPr>
            <a:spLocks noChangeArrowheads="1"/>
          </p:cNvSpPr>
          <p:nvPr/>
        </p:nvSpPr>
        <p:spPr bwMode="auto">
          <a:xfrm>
            <a:off x="0" y="2362200"/>
            <a:ext cx="21336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charset="0"/>
              </a:defRPr>
            </a:lvl1pPr>
            <a:lvl2pPr marL="742950" indent="-285750">
              <a:spcBef>
                <a:spcPct val="20000"/>
              </a:spcBef>
              <a:buChar char="–"/>
              <a:defRPr sz="2800">
                <a:solidFill>
                  <a:schemeClr val="tx1"/>
                </a:solidFill>
                <a:latin typeface="Times" charset="0"/>
              </a:defRPr>
            </a:lvl2pPr>
            <a:lvl3pPr marL="1143000" indent="-228600">
              <a:spcBef>
                <a:spcPct val="20000"/>
              </a:spcBef>
              <a:buChar char="•"/>
              <a:defRPr sz="2400">
                <a:solidFill>
                  <a:schemeClr val="tx1"/>
                </a:solidFill>
                <a:latin typeface="Times" charset="0"/>
              </a:defRPr>
            </a:lvl3pPr>
            <a:lvl4pPr marL="1600200" indent="-228600">
              <a:spcBef>
                <a:spcPct val="20000"/>
              </a:spcBef>
              <a:buChar char="–"/>
              <a:defRPr sz="2000">
                <a:solidFill>
                  <a:schemeClr val="tx1"/>
                </a:solidFill>
                <a:latin typeface="Times" charset="0"/>
              </a:defRPr>
            </a:lvl4pPr>
            <a:lvl5pPr marL="2057400" indent="-228600">
              <a:spcBef>
                <a:spcPct val="20000"/>
              </a:spcBef>
              <a:buChar char="»"/>
              <a:defRPr sz="2000">
                <a:solidFill>
                  <a:schemeClr val="tx1"/>
                </a:solidFill>
                <a:latin typeface="Times" charset="0"/>
              </a:defRPr>
            </a:lvl5pPr>
            <a:lvl6pPr marL="2514600" indent="-228600" fontAlgn="base">
              <a:spcBef>
                <a:spcPct val="20000"/>
              </a:spcBef>
              <a:spcAft>
                <a:spcPct val="0"/>
              </a:spcAft>
              <a:buChar char="»"/>
              <a:defRPr sz="2000">
                <a:solidFill>
                  <a:schemeClr val="tx1"/>
                </a:solidFill>
                <a:latin typeface="Times" charset="0"/>
              </a:defRPr>
            </a:lvl6pPr>
            <a:lvl7pPr marL="2971800" indent="-228600" fontAlgn="base">
              <a:spcBef>
                <a:spcPct val="20000"/>
              </a:spcBef>
              <a:spcAft>
                <a:spcPct val="0"/>
              </a:spcAft>
              <a:buChar char="»"/>
              <a:defRPr sz="2000">
                <a:solidFill>
                  <a:schemeClr val="tx1"/>
                </a:solidFill>
                <a:latin typeface="Times" charset="0"/>
              </a:defRPr>
            </a:lvl7pPr>
            <a:lvl8pPr marL="3429000" indent="-228600" fontAlgn="base">
              <a:spcBef>
                <a:spcPct val="20000"/>
              </a:spcBef>
              <a:spcAft>
                <a:spcPct val="0"/>
              </a:spcAft>
              <a:buChar char="»"/>
              <a:defRPr sz="2000">
                <a:solidFill>
                  <a:schemeClr val="tx1"/>
                </a:solidFill>
                <a:latin typeface="Times" charset="0"/>
              </a:defRPr>
            </a:lvl8pPr>
            <a:lvl9pPr marL="3886200" indent="-228600" fontAlgn="base">
              <a:spcBef>
                <a:spcPct val="20000"/>
              </a:spcBef>
              <a:spcAft>
                <a:spcPct val="0"/>
              </a:spcAft>
              <a:buChar char="»"/>
              <a:defRPr sz="2000">
                <a:solidFill>
                  <a:schemeClr val="tx1"/>
                </a:solidFill>
                <a:latin typeface="Times" charset="0"/>
              </a:defRPr>
            </a:lvl9pPr>
          </a:lstStyle>
          <a:p>
            <a:pPr algn="ctr" eaLnBrk="1" hangingPunct="1">
              <a:lnSpc>
                <a:spcPct val="90000"/>
              </a:lnSpc>
              <a:buFontTx/>
              <a:buNone/>
            </a:pPr>
            <a:r>
              <a:rPr lang="en-US" altLang="en-US" sz="2400" i="1">
                <a:solidFill>
                  <a:schemeClr val="bg1"/>
                </a:solidFill>
                <a:latin typeface="Trebuchet MS" panose="020B0703020202090204" pitchFamily="34" charset="0"/>
              </a:rPr>
              <a:t>Venus </a:t>
            </a:r>
          </a:p>
          <a:p>
            <a:pPr algn="ctr" eaLnBrk="1" hangingPunct="1">
              <a:lnSpc>
                <a:spcPct val="90000"/>
              </a:lnSpc>
              <a:buFontTx/>
              <a:buNone/>
            </a:pPr>
            <a:r>
              <a:rPr lang="en-US" altLang="en-US" sz="2400" i="1">
                <a:solidFill>
                  <a:schemeClr val="bg1"/>
                </a:solidFill>
                <a:latin typeface="Trebuchet MS" panose="020B0703020202090204" pitchFamily="34" charset="0"/>
              </a:rPr>
              <a:t>phases </a:t>
            </a:r>
          </a:p>
          <a:p>
            <a:pPr algn="ctr" eaLnBrk="1" hangingPunct="1">
              <a:lnSpc>
                <a:spcPct val="90000"/>
              </a:lnSpc>
              <a:buFontTx/>
              <a:buNone/>
            </a:pPr>
            <a:r>
              <a:rPr lang="en-US" altLang="en-US" sz="2400" i="1">
                <a:solidFill>
                  <a:schemeClr val="bg1"/>
                </a:solidFill>
                <a:latin typeface="Trebuchet MS" panose="020B0703020202090204" pitchFamily="34" charset="0"/>
              </a:rPr>
              <a:t> revealed!</a:t>
            </a:r>
            <a:endParaRPr lang="en-US" altLang="en-US">
              <a:solidFill>
                <a:schemeClr val="bg1"/>
              </a:solidFill>
            </a:endParaRPr>
          </a:p>
        </p:txBody>
      </p:sp>
      <p:pic>
        <p:nvPicPr>
          <p:cNvPr id="126989" name="Picture 13">
            <a:extLst>
              <a:ext uri="{FF2B5EF4-FFF2-40B4-BE49-F238E27FC236}">
                <a16:creationId xmlns:a16="http://schemas.microsoft.com/office/drawing/2014/main" id="{F5931BD2-5C65-94E2-00A7-9DE81DA986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3886200"/>
            <a:ext cx="4800600" cy="2598738"/>
          </a:xfrm>
          <a:prstGeom prst="rect">
            <a:avLst/>
          </a:prstGeom>
          <a:noFill/>
          <a:extLst>
            <a:ext uri="{909E8E84-426E-40DD-AFC4-6F175D3DCCD1}">
              <a14:hiddenFill xmlns:a14="http://schemas.microsoft.com/office/drawing/2010/main">
                <a:solidFill>
                  <a:srgbClr val="FFFFFF"/>
                </a:solidFill>
              </a14:hiddenFill>
            </a:ext>
          </a:extLst>
        </p:spPr>
      </p:pic>
      <p:pic>
        <p:nvPicPr>
          <p:cNvPr id="126990" name="Picture 14">
            <a:extLst>
              <a:ext uri="{FF2B5EF4-FFF2-40B4-BE49-F238E27FC236}">
                <a16:creationId xmlns:a16="http://schemas.microsoft.com/office/drawing/2014/main" id="{662BCA96-6B82-E959-7B16-325470109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1066800"/>
            <a:ext cx="4724400" cy="2662238"/>
          </a:xfrm>
          <a:prstGeom prst="rect">
            <a:avLst/>
          </a:prstGeom>
          <a:noFill/>
          <a:extLst>
            <a:ext uri="{909E8E84-426E-40DD-AFC4-6F175D3DCCD1}">
              <a14:hiddenFill xmlns:a14="http://schemas.microsoft.com/office/drawing/2010/main">
                <a:solidFill>
                  <a:srgbClr val="FFFFFF"/>
                </a:solidFill>
              </a14:hiddenFill>
            </a:ext>
          </a:extLst>
        </p:spPr>
      </p:pic>
      <p:pic>
        <p:nvPicPr>
          <p:cNvPr id="126991" name="Picture 15">
            <a:extLst>
              <a:ext uri="{FF2B5EF4-FFF2-40B4-BE49-F238E27FC236}">
                <a16:creationId xmlns:a16="http://schemas.microsoft.com/office/drawing/2014/main" id="{CBA5BE5E-A83D-72BE-9B35-428A732FD7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1600200"/>
            <a:ext cx="685800"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6992" name="Text Box 16">
            <a:extLst>
              <a:ext uri="{FF2B5EF4-FFF2-40B4-BE49-F238E27FC236}">
                <a16:creationId xmlns:a16="http://schemas.microsoft.com/office/drawing/2014/main" id="{7221A86E-3105-27A8-7C4C-E8C4CEAD64BC}"/>
              </a:ext>
            </a:extLst>
          </p:cNvPr>
          <p:cNvSpPr txBox="1">
            <a:spLocks noChangeArrowheads="1"/>
          </p:cNvSpPr>
          <p:nvPr/>
        </p:nvSpPr>
        <p:spPr bwMode="auto">
          <a:xfrm>
            <a:off x="0" y="6521450"/>
            <a:ext cx="2438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rPr>
              <a:t>(Play Optional Movies)</a:t>
            </a:r>
          </a:p>
        </p:txBody>
      </p:sp>
      <p:sp>
        <p:nvSpPr>
          <p:cNvPr id="126993" name="Oval 17">
            <a:extLst>
              <a:ext uri="{FF2B5EF4-FFF2-40B4-BE49-F238E27FC236}">
                <a16:creationId xmlns:a16="http://schemas.microsoft.com/office/drawing/2014/main" id="{ED4ECA67-9E62-EDF4-0D37-5A827BF3FDDE}"/>
              </a:ext>
            </a:extLst>
          </p:cNvPr>
          <p:cNvSpPr>
            <a:spLocks noChangeArrowheads="1"/>
          </p:cNvSpPr>
          <p:nvPr/>
        </p:nvSpPr>
        <p:spPr bwMode="auto">
          <a:xfrm>
            <a:off x="5867400" y="5334000"/>
            <a:ext cx="762000" cy="762000"/>
          </a:xfrm>
          <a:prstGeom prst="ellipse">
            <a:avLst/>
          </a:prstGeom>
          <a:noFill/>
          <a:ln w="9525">
            <a:solidFill>
              <a:srgbClr val="FF99CC">
                <a:alpha val="8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94" name="Oval 18">
            <a:extLst>
              <a:ext uri="{FF2B5EF4-FFF2-40B4-BE49-F238E27FC236}">
                <a16:creationId xmlns:a16="http://schemas.microsoft.com/office/drawing/2014/main" id="{CD1FC847-53B4-3C52-72CE-0C5552221627}"/>
              </a:ext>
            </a:extLst>
          </p:cNvPr>
          <p:cNvSpPr>
            <a:spLocks noChangeArrowheads="1"/>
          </p:cNvSpPr>
          <p:nvPr/>
        </p:nvSpPr>
        <p:spPr bwMode="auto">
          <a:xfrm>
            <a:off x="5638800" y="5105400"/>
            <a:ext cx="1219200" cy="1219200"/>
          </a:xfrm>
          <a:prstGeom prst="ellipse">
            <a:avLst/>
          </a:prstGeom>
          <a:noFill/>
          <a:ln w="9525">
            <a:solidFill>
              <a:srgbClr val="3366FF">
                <a:alpha val="8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95" name="Line 19">
            <a:extLst>
              <a:ext uri="{FF2B5EF4-FFF2-40B4-BE49-F238E27FC236}">
                <a16:creationId xmlns:a16="http://schemas.microsoft.com/office/drawing/2014/main" id="{531545D7-CD7E-0937-5F95-FD655FF86642}"/>
              </a:ext>
            </a:extLst>
          </p:cNvPr>
          <p:cNvSpPr>
            <a:spLocks noChangeShapeType="1"/>
          </p:cNvSpPr>
          <p:nvPr/>
        </p:nvSpPr>
        <p:spPr bwMode="auto">
          <a:xfrm>
            <a:off x="4648200" y="914400"/>
            <a:ext cx="0" cy="762000"/>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96" name="Line 20">
            <a:extLst>
              <a:ext uri="{FF2B5EF4-FFF2-40B4-BE49-F238E27FC236}">
                <a16:creationId xmlns:a16="http://schemas.microsoft.com/office/drawing/2014/main" id="{CF26D4E4-F222-8AF7-C554-7581B0F24767}"/>
              </a:ext>
            </a:extLst>
          </p:cNvPr>
          <p:cNvSpPr>
            <a:spLocks noChangeShapeType="1"/>
          </p:cNvSpPr>
          <p:nvPr/>
        </p:nvSpPr>
        <p:spPr bwMode="auto">
          <a:xfrm flipV="1">
            <a:off x="4724400" y="4800600"/>
            <a:ext cx="0" cy="838200"/>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97" name="Rectangle 21">
            <a:extLst>
              <a:ext uri="{FF2B5EF4-FFF2-40B4-BE49-F238E27FC236}">
                <a16:creationId xmlns:a16="http://schemas.microsoft.com/office/drawing/2014/main" id="{3A9DA292-DE9F-268B-D047-21FA79C12BC8}"/>
              </a:ext>
            </a:extLst>
          </p:cNvPr>
          <p:cNvSpPr>
            <a:spLocks noChangeArrowheads="1"/>
          </p:cNvSpPr>
          <p:nvPr/>
        </p:nvSpPr>
        <p:spPr bwMode="auto">
          <a:xfrm>
            <a:off x="5410200" y="2057400"/>
            <a:ext cx="1676400" cy="1600200"/>
          </a:xfrm>
          <a:prstGeom prst="rect">
            <a:avLst/>
          </a:prstGeom>
          <a:noFill/>
          <a:ln w="190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998" name="Rectangle 22">
            <a:extLst>
              <a:ext uri="{FF2B5EF4-FFF2-40B4-BE49-F238E27FC236}">
                <a16:creationId xmlns:a16="http://schemas.microsoft.com/office/drawing/2014/main" id="{1C6B9917-3E0F-DE65-9C2A-04B35330EBBB}"/>
              </a:ext>
            </a:extLst>
          </p:cNvPr>
          <p:cNvSpPr>
            <a:spLocks noChangeArrowheads="1"/>
          </p:cNvSpPr>
          <p:nvPr/>
        </p:nvSpPr>
        <p:spPr bwMode="auto">
          <a:xfrm>
            <a:off x="5486400" y="4800600"/>
            <a:ext cx="1676400" cy="1676400"/>
          </a:xfrm>
          <a:prstGeom prst="rect">
            <a:avLst/>
          </a:prstGeom>
          <a:noFill/>
          <a:ln w="190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6995"/>
                                        </p:tgtEl>
                                        <p:attrNameLst>
                                          <p:attrName>style.visibility</p:attrName>
                                        </p:attrNameLst>
                                      </p:cBhvr>
                                      <p:to>
                                        <p:strVal val="visible"/>
                                      </p:to>
                                    </p:set>
                                    <p:animEffect transition="in" filter="wipe(up)">
                                      <p:cBhvr>
                                        <p:cTn id="7" dur="500"/>
                                        <p:tgtEl>
                                          <p:spTgt spid="1269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6996"/>
                                        </p:tgtEl>
                                        <p:attrNameLst>
                                          <p:attrName>style.visibility</p:attrName>
                                        </p:attrNameLst>
                                      </p:cBhvr>
                                      <p:to>
                                        <p:strVal val="visible"/>
                                      </p:to>
                                    </p:set>
                                    <p:animEffect transition="in" filter="wipe(down)">
                                      <p:cBhvr>
                                        <p:cTn id="12" dur="500"/>
                                        <p:tgtEl>
                                          <p:spTgt spid="1269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6999"/>
                                        </p:tgtEl>
                                        <p:attrNameLst>
                                          <p:attrName>style.visibility</p:attrName>
                                        </p:attrNameLst>
                                      </p:cBhvr>
                                      <p:to>
                                        <p:strVal val="visible"/>
                                      </p:to>
                                    </p:set>
                                    <p:animEffect transition="in" filter="wipe(left)">
                                      <p:cBhvr>
                                        <p:cTn id="17" dur="500"/>
                                        <p:tgtEl>
                                          <p:spTgt spid="126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81B0311E-302A-466A-D76F-C03611371154}"/>
              </a:ext>
            </a:extLst>
          </p:cNvPr>
          <p:cNvSpPr>
            <a:spLocks noGrp="1"/>
          </p:cNvSpPr>
          <p:nvPr>
            <p:ph type="sldNum" sz="quarter" idx="12"/>
          </p:nvPr>
        </p:nvSpPr>
        <p:spPr/>
        <p:txBody>
          <a:bodyPr/>
          <a:lstStyle/>
          <a:p>
            <a:fld id="{7CAA591A-FE99-BC4B-8B94-6A4686399ED6}" type="slidenum">
              <a:rPr lang="en-US" altLang="en-US"/>
              <a:pPr/>
              <a:t>6</a:t>
            </a:fld>
            <a:endParaRPr lang="en-US" altLang="en-US">
              <a:solidFill>
                <a:schemeClr val="tx1"/>
              </a:solidFill>
            </a:endParaRPr>
          </a:p>
        </p:txBody>
      </p:sp>
      <p:pic>
        <p:nvPicPr>
          <p:cNvPr id="10254" name="Picture 14">
            <a:extLst>
              <a:ext uri="{FF2B5EF4-FFF2-40B4-BE49-F238E27FC236}">
                <a16:creationId xmlns:a16="http://schemas.microsoft.com/office/drawing/2014/main" id="{88A18493-79A6-E04E-F39E-E7AE3CA79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862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2" name="Rectangle 2">
            <a:extLst>
              <a:ext uri="{FF2B5EF4-FFF2-40B4-BE49-F238E27FC236}">
                <a16:creationId xmlns:a16="http://schemas.microsoft.com/office/drawing/2014/main" id="{50EA0A76-3104-A14C-D648-B2972ABBA1EB}"/>
              </a:ext>
            </a:extLst>
          </p:cNvPr>
          <p:cNvSpPr>
            <a:spLocks noGrp="1" noChangeArrowheads="1"/>
          </p:cNvSpPr>
          <p:nvPr>
            <p:ph type="title"/>
          </p:nvPr>
        </p:nvSpPr>
        <p:spPr>
          <a:xfrm>
            <a:off x="685800" y="304800"/>
            <a:ext cx="7772400" cy="1143000"/>
          </a:xfrm>
        </p:spPr>
        <p:txBody>
          <a:bodyPr/>
          <a:lstStyle/>
          <a:p>
            <a:r>
              <a:rPr lang="en-US" altLang="en-US" sz="2800" i="1">
                <a:latin typeface="Trebuchet MS" panose="020B0703020202090204" pitchFamily="34" charset="0"/>
              </a:rPr>
              <a:t>Big Question 2: How far away are the stars?</a:t>
            </a:r>
            <a:endParaRPr lang="en-US" altLang="en-US" sz="2800" i="1">
              <a:solidFill>
                <a:srgbClr val="FFEA47"/>
              </a:solidFill>
              <a:latin typeface="Trebuchet MS" panose="020B0703020202090204" pitchFamily="34" charset="0"/>
            </a:endParaRPr>
          </a:p>
        </p:txBody>
      </p:sp>
      <p:sp>
        <p:nvSpPr>
          <p:cNvPr id="10253" name="AutoShape 13">
            <a:extLst>
              <a:ext uri="{FF2B5EF4-FFF2-40B4-BE49-F238E27FC236}">
                <a16:creationId xmlns:a16="http://schemas.microsoft.com/office/drawing/2014/main" id="{8AAC4C85-60F9-A917-E3C6-D176F958383D}"/>
              </a:ext>
            </a:extLst>
          </p:cNvPr>
          <p:cNvSpPr>
            <a:spLocks noChangeArrowheads="1"/>
          </p:cNvSpPr>
          <p:nvPr/>
        </p:nvSpPr>
        <p:spPr bwMode="auto">
          <a:xfrm>
            <a:off x="1371600" y="1447800"/>
            <a:ext cx="1524000" cy="1676400"/>
          </a:xfrm>
          <a:prstGeom prst="wedgeRoundRectCallout">
            <a:avLst>
              <a:gd name="adj1" fmla="val 15315"/>
              <a:gd name="adj2" fmla="val 11183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solidFill>
                <a:schemeClr val="bg1"/>
              </a:solidFill>
              <a:latin typeface="Times New Roman" panose="02020603050405020304" pitchFamily="18" charset="0"/>
            </a:endParaRPr>
          </a:p>
          <a:p>
            <a:pPr algn="ctr"/>
            <a:r>
              <a:rPr lang="en-US" altLang="en-US" sz="1800">
                <a:solidFill>
                  <a:schemeClr val="bg1"/>
                </a:solidFill>
                <a:latin typeface="Times New Roman" panose="02020603050405020304" pitchFamily="18" charset="0"/>
              </a:rPr>
              <a:t>How far </a:t>
            </a:r>
          </a:p>
          <a:p>
            <a:pPr algn="ctr"/>
            <a:r>
              <a:rPr lang="en-US" altLang="en-US" sz="1800">
                <a:solidFill>
                  <a:schemeClr val="bg1"/>
                </a:solidFill>
                <a:latin typeface="Times New Roman" panose="02020603050405020304" pitchFamily="18" charset="0"/>
              </a:rPr>
              <a:t>away </a:t>
            </a:r>
          </a:p>
          <a:p>
            <a:pPr algn="ctr"/>
            <a:r>
              <a:rPr lang="en-US" altLang="en-US" sz="1800">
                <a:solidFill>
                  <a:schemeClr val="bg1"/>
                </a:solidFill>
                <a:latin typeface="Times New Roman" panose="02020603050405020304" pitchFamily="18" charset="0"/>
              </a:rPr>
              <a:t>are the</a:t>
            </a:r>
          </a:p>
          <a:p>
            <a:pPr algn="ctr"/>
            <a:r>
              <a:rPr lang="en-US" altLang="en-US" sz="1800">
                <a:solidFill>
                  <a:schemeClr val="bg1"/>
                </a:solidFill>
                <a:latin typeface="Times New Roman" panose="02020603050405020304" pitchFamily="18" charset="0"/>
              </a:rPr>
              <a:t> stars? </a:t>
            </a:r>
          </a:p>
          <a:p>
            <a:pPr algn="ctr"/>
            <a:endParaRPr lang="en-US" altLang="en-US" sz="1800">
              <a:solidFill>
                <a:schemeClr val="bg1"/>
              </a:solidFill>
              <a:latin typeface="Times New Roman" panose="02020603050405020304" pitchFamily="18" charset="0"/>
            </a:endParaRPr>
          </a:p>
        </p:txBody>
      </p:sp>
      <p:pic>
        <p:nvPicPr>
          <p:cNvPr id="10257" name="Picture 17">
            <a:extLst>
              <a:ext uri="{FF2B5EF4-FFF2-40B4-BE49-F238E27FC236}">
                <a16:creationId xmlns:a16="http://schemas.microsoft.com/office/drawing/2014/main" id="{9558EB5A-EF8C-7358-770A-C6AE80FFF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905000"/>
            <a:ext cx="4876800" cy="324326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0258" name="Rectangle 18">
            <a:extLst>
              <a:ext uri="{FF2B5EF4-FFF2-40B4-BE49-F238E27FC236}">
                <a16:creationId xmlns:a16="http://schemas.microsoft.com/office/drawing/2014/main" id="{ADA28D1E-3871-E781-9DAC-377A430AE355}"/>
              </a:ext>
            </a:extLst>
          </p:cNvPr>
          <p:cNvSpPr>
            <a:spLocks noChangeArrowheads="1"/>
          </p:cNvSpPr>
          <p:nvPr/>
        </p:nvSpPr>
        <p:spPr bwMode="auto">
          <a:xfrm>
            <a:off x="4800600" y="5257800"/>
            <a:ext cx="2819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50000"/>
              </a:spcBef>
            </a:pPr>
            <a:r>
              <a:rPr lang="en-US" altLang="en-US" sz="1200">
                <a:solidFill>
                  <a:schemeClr val="bg2"/>
                </a:solidFill>
              </a:rPr>
              <a:t>M34 image courtesy of Glenn Spielgelman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F3EE433F-34BB-B474-DEF5-C4D004C652EE}"/>
              </a:ext>
            </a:extLst>
          </p:cNvPr>
          <p:cNvSpPr>
            <a:spLocks noGrp="1"/>
          </p:cNvSpPr>
          <p:nvPr>
            <p:ph type="sldNum" sz="quarter" idx="12"/>
          </p:nvPr>
        </p:nvSpPr>
        <p:spPr/>
        <p:txBody>
          <a:bodyPr/>
          <a:lstStyle/>
          <a:p>
            <a:fld id="{64CF47BE-2CBF-A148-8E25-55D65964283E}" type="slidenum">
              <a:rPr lang="en-US" altLang="en-US"/>
              <a:pPr/>
              <a:t>7</a:t>
            </a:fld>
            <a:endParaRPr lang="en-US" altLang="en-US">
              <a:solidFill>
                <a:schemeClr val="tx1"/>
              </a:solidFill>
            </a:endParaRPr>
          </a:p>
        </p:txBody>
      </p:sp>
      <p:sp>
        <p:nvSpPr>
          <p:cNvPr id="4098" name="Rectangle 2">
            <a:extLst>
              <a:ext uri="{FF2B5EF4-FFF2-40B4-BE49-F238E27FC236}">
                <a16:creationId xmlns:a16="http://schemas.microsoft.com/office/drawing/2014/main" id="{94DD165D-E44F-F31F-BB10-E5C09330E461}"/>
              </a:ext>
            </a:extLst>
          </p:cNvPr>
          <p:cNvSpPr>
            <a:spLocks noGrp="1" noChangeArrowheads="1"/>
          </p:cNvSpPr>
          <p:nvPr>
            <p:ph type="title"/>
          </p:nvPr>
        </p:nvSpPr>
        <p:spPr>
          <a:xfrm>
            <a:off x="0" y="609600"/>
            <a:ext cx="9144000" cy="1143000"/>
          </a:xfrm>
        </p:spPr>
        <p:txBody>
          <a:bodyPr/>
          <a:lstStyle/>
          <a:p>
            <a:r>
              <a:rPr lang="en-US" altLang="en-US" sz="3600" i="1">
                <a:latin typeface="Trebuchet MS" panose="020B0703020202090204" pitchFamily="34" charset="0"/>
              </a:rPr>
              <a:t>Parallax if stars were ~5000 times closer</a:t>
            </a:r>
            <a:endParaRPr lang="en-US" altLang="en-US"/>
          </a:p>
        </p:txBody>
      </p:sp>
      <p:pic>
        <p:nvPicPr>
          <p:cNvPr id="4100" name="Picture 4">
            <a:extLst>
              <a:ext uri="{FF2B5EF4-FFF2-40B4-BE49-F238E27FC236}">
                <a16:creationId xmlns:a16="http://schemas.microsoft.com/office/drawing/2014/main" id="{64C10279-97CE-B58E-E29C-8BEB7F2A5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248400" cy="4676775"/>
          </a:xfrm>
          <a:prstGeom prst="rect">
            <a:avLst/>
          </a:prstGeom>
          <a:noFill/>
          <a:extLst>
            <a:ext uri="{909E8E84-426E-40DD-AFC4-6F175D3DCCD1}">
              <a14:hiddenFill xmlns:a14="http://schemas.microsoft.com/office/drawing/2010/main">
                <a:solidFill>
                  <a:srgbClr val="FFFFFF"/>
                </a:solidFill>
              </a14:hiddenFill>
            </a:ext>
          </a:extLst>
        </p:spPr>
      </p:pic>
      <p:sp>
        <p:nvSpPr>
          <p:cNvPr id="4102" name="Line 6">
            <a:extLst>
              <a:ext uri="{FF2B5EF4-FFF2-40B4-BE49-F238E27FC236}">
                <a16:creationId xmlns:a16="http://schemas.microsoft.com/office/drawing/2014/main" id="{B7E6F6D0-9E69-9053-B5E4-A088CB4EFCA7}"/>
              </a:ext>
            </a:extLst>
          </p:cNvPr>
          <p:cNvSpPr>
            <a:spLocks noChangeShapeType="1"/>
          </p:cNvSpPr>
          <p:nvPr/>
        </p:nvSpPr>
        <p:spPr bwMode="auto">
          <a:xfrm>
            <a:off x="6781800" y="3657600"/>
            <a:ext cx="0" cy="381000"/>
          </a:xfrm>
          <a:prstGeom prst="line">
            <a:avLst/>
          </a:prstGeom>
          <a:noFill/>
          <a:ln w="127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3" name="Text Box 7">
            <a:extLst>
              <a:ext uri="{FF2B5EF4-FFF2-40B4-BE49-F238E27FC236}">
                <a16:creationId xmlns:a16="http://schemas.microsoft.com/office/drawing/2014/main" id="{21D98855-4FD4-DBEB-3C0F-67722427C9CF}"/>
              </a:ext>
            </a:extLst>
          </p:cNvPr>
          <p:cNvSpPr txBox="1">
            <a:spLocks noChangeArrowheads="1"/>
          </p:cNvSpPr>
          <p:nvPr/>
        </p:nvSpPr>
        <p:spPr bwMode="auto">
          <a:xfrm>
            <a:off x="1371600" y="6553200"/>
            <a:ext cx="6400800"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a:solidFill>
                  <a:schemeClr val="bg2"/>
                </a:solidFill>
                <a:latin typeface="Monaco" pitchFamily="2" charset="77"/>
              </a:rPr>
              <a:t>Courtesy of David Nash, www.astronexus.com</a:t>
            </a:r>
            <a:endParaRPr lang="en-US" altLang="en-US">
              <a:solidFill>
                <a:schemeClr val="bg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AEC2702E-71F7-7AA5-E74E-A6A881362E4F}"/>
              </a:ext>
            </a:extLst>
          </p:cNvPr>
          <p:cNvSpPr>
            <a:spLocks noGrp="1"/>
          </p:cNvSpPr>
          <p:nvPr>
            <p:ph type="sldNum" sz="quarter" idx="12"/>
          </p:nvPr>
        </p:nvSpPr>
        <p:spPr/>
        <p:txBody>
          <a:bodyPr/>
          <a:lstStyle/>
          <a:p>
            <a:fld id="{F5DCED9C-CF28-9845-9717-0AD00FB750D6}" type="slidenum">
              <a:rPr lang="en-US" altLang="en-US"/>
              <a:pPr/>
              <a:t>8</a:t>
            </a:fld>
            <a:endParaRPr lang="en-US" altLang="en-US">
              <a:solidFill>
                <a:schemeClr val="tx1"/>
              </a:solidFill>
            </a:endParaRPr>
          </a:p>
        </p:txBody>
      </p:sp>
      <p:sp>
        <p:nvSpPr>
          <p:cNvPr id="5122" name="Rectangle 2">
            <a:extLst>
              <a:ext uri="{FF2B5EF4-FFF2-40B4-BE49-F238E27FC236}">
                <a16:creationId xmlns:a16="http://schemas.microsoft.com/office/drawing/2014/main" id="{ADEAD246-5881-4564-DAD0-3D614805FFE8}"/>
              </a:ext>
            </a:extLst>
          </p:cNvPr>
          <p:cNvSpPr>
            <a:spLocks noGrp="1" noChangeArrowheads="1"/>
          </p:cNvSpPr>
          <p:nvPr>
            <p:ph type="title"/>
          </p:nvPr>
        </p:nvSpPr>
        <p:spPr>
          <a:xfrm>
            <a:off x="0" y="609600"/>
            <a:ext cx="9144000" cy="1143000"/>
          </a:xfrm>
        </p:spPr>
        <p:txBody>
          <a:bodyPr/>
          <a:lstStyle/>
          <a:p>
            <a:r>
              <a:rPr lang="en-US" altLang="en-US" sz="3600" i="1">
                <a:latin typeface="Trebuchet MS" panose="020B0703020202090204" pitchFamily="34" charset="0"/>
              </a:rPr>
              <a:t>Parallax if stars were ~5000 times closer</a:t>
            </a:r>
            <a:endParaRPr lang="en-US" altLang="en-US" i="1">
              <a:latin typeface="Trebuchet MS" panose="020B0703020202090204" pitchFamily="34" charset="0"/>
            </a:endParaRPr>
          </a:p>
        </p:txBody>
      </p:sp>
      <p:pic>
        <p:nvPicPr>
          <p:cNvPr id="5124" name="Picture 4">
            <a:extLst>
              <a:ext uri="{FF2B5EF4-FFF2-40B4-BE49-F238E27FC236}">
                <a16:creationId xmlns:a16="http://schemas.microsoft.com/office/drawing/2014/main" id="{B397011C-C235-378D-FDA1-C218DE83A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28800"/>
            <a:ext cx="6248400" cy="4664075"/>
          </a:xfrm>
          <a:prstGeom prst="rect">
            <a:avLst/>
          </a:prstGeom>
          <a:noFill/>
          <a:extLst>
            <a:ext uri="{909E8E84-426E-40DD-AFC4-6F175D3DCCD1}">
              <a14:hiddenFill xmlns:a14="http://schemas.microsoft.com/office/drawing/2010/main">
                <a:solidFill>
                  <a:srgbClr val="FFFFFF"/>
                </a:solidFill>
              </a14:hiddenFill>
            </a:ext>
          </a:extLst>
        </p:spPr>
      </p:pic>
      <p:sp>
        <p:nvSpPr>
          <p:cNvPr id="5126" name="Line 6">
            <a:extLst>
              <a:ext uri="{FF2B5EF4-FFF2-40B4-BE49-F238E27FC236}">
                <a16:creationId xmlns:a16="http://schemas.microsoft.com/office/drawing/2014/main" id="{9C0283E9-D4C9-DB14-AFD8-601008A8E945}"/>
              </a:ext>
            </a:extLst>
          </p:cNvPr>
          <p:cNvSpPr>
            <a:spLocks noChangeShapeType="1"/>
          </p:cNvSpPr>
          <p:nvPr/>
        </p:nvSpPr>
        <p:spPr bwMode="auto">
          <a:xfrm>
            <a:off x="5715000" y="3657600"/>
            <a:ext cx="0" cy="381000"/>
          </a:xfrm>
          <a:prstGeom prst="line">
            <a:avLst/>
          </a:prstGeom>
          <a:noFill/>
          <a:ln w="127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7" name="Text Box 7">
            <a:extLst>
              <a:ext uri="{FF2B5EF4-FFF2-40B4-BE49-F238E27FC236}">
                <a16:creationId xmlns:a16="http://schemas.microsoft.com/office/drawing/2014/main" id="{D270E934-AF49-10BD-59E2-0E14F4E7221C}"/>
              </a:ext>
            </a:extLst>
          </p:cNvPr>
          <p:cNvSpPr txBox="1">
            <a:spLocks noChangeArrowheads="1"/>
          </p:cNvSpPr>
          <p:nvPr/>
        </p:nvSpPr>
        <p:spPr bwMode="auto">
          <a:xfrm>
            <a:off x="1371600" y="6553200"/>
            <a:ext cx="6400800"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a:solidFill>
                  <a:schemeClr val="bg2"/>
                </a:solidFill>
                <a:latin typeface="Monaco" pitchFamily="2" charset="77"/>
              </a:rPr>
              <a:t>Courtesy of David Nash, www.astronexus.com</a:t>
            </a:r>
            <a:endParaRPr lang="en-US" altLang="en-US">
              <a:solidFill>
                <a:schemeClr val="bg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9E29ABD6-32EB-FB89-687D-E7B5019E658D}"/>
              </a:ext>
            </a:extLst>
          </p:cNvPr>
          <p:cNvSpPr>
            <a:spLocks noGrp="1"/>
          </p:cNvSpPr>
          <p:nvPr>
            <p:ph type="sldNum" sz="quarter" idx="12"/>
          </p:nvPr>
        </p:nvSpPr>
        <p:spPr/>
        <p:txBody>
          <a:bodyPr/>
          <a:lstStyle/>
          <a:p>
            <a:fld id="{F7CD1AAA-0E79-3A41-9985-5C57C3D175D3}" type="slidenum">
              <a:rPr lang="en-US" altLang="en-US"/>
              <a:pPr/>
              <a:t>9</a:t>
            </a:fld>
            <a:endParaRPr lang="en-US" altLang="en-US">
              <a:solidFill>
                <a:schemeClr val="tx1"/>
              </a:solidFill>
            </a:endParaRPr>
          </a:p>
        </p:txBody>
      </p:sp>
      <p:sp>
        <p:nvSpPr>
          <p:cNvPr id="8194" name="Rectangle 2">
            <a:extLst>
              <a:ext uri="{FF2B5EF4-FFF2-40B4-BE49-F238E27FC236}">
                <a16:creationId xmlns:a16="http://schemas.microsoft.com/office/drawing/2014/main" id="{182E1FD5-9AE2-392E-A8B4-45D70631097B}"/>
              </a:ext>
            </a:extLst>
          </p:cNvPr>
          <p:cNvSpPr>
            <a:spLocks noGrp="1" noChangeArrowheads="1"/>
          </p:cNvSpPr>
          <p:nvPr>
            <p:ph type="title"/>
          </p:nvPr>
        </p:nvSpPr>
        <p:spPr>
          <a:xfrm>
            <a:off x="457200" y="609600"/>
            <a:ext cx="8305800" cy="1143000"/>
          </a:xfrm>
        </p:spPr>
        <p:txBody>
          <a:bodyPr/>
          <a:lstStyle/>
          <a:p>
            <a:r>
              <a:rPr lang="en-US" altLang="en-US" i="1">
                <a:latin typeface="Trebuchet MS" panose="020B0703020202090204" pitchFamily="34" charset="0"/>
              </a:rPr>
              <a:t>Your eyes marking Earth’s Orbit</a:t>
            </a:r>
            <a:endParaRPr lang="en-US" altLang="en-US"/>
          </a:p>
        </p:txBody>
      </p:sp>
      <p:pic>
        <p:nvPicPr>
          <p:cNvPr id="8200" name="Picture 8">
            <a:extLst>
              <a:ext uri="{FF2B5EF4-FFF2-40B4-BE49-F238E27FC236}">
                <a16:creationId xmlns:a16="http://schemas.microsoft.com/office/drawing/2014/main" id="{7C16E7F9-A9E6-A2F2-6A0B-A78E73E24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057400"/>
            <a:ext cx="4264025" cy="4343400"/>
          </a:xfrm>
          <a:prstGeom prst="rect">
            <a:avLst/>
          </a:prstGeom>
          <a:noFill/>
          <a:extLst>
            <a:ext uri="{909E8E84-426E-40DD-AFC4-6F175D3DCCD1}">
              <a14:hiddenFill xmlns:a14="http://schemas.microsoft.com/office/drawing/2010/main">
                <a:solidFill>
                  <a:srgbClr val="FFFFFF"/>
                </a:solidFill>
              </a14:hiddenFill>
            </a:ext>
          </a:extLst>
        </p:spPr>
      </p:pic>
      <p:grpSp>
        <p:nvGrpSpPr>
          <p:cNvPr id="8203" name="Group 11">
            <a:extLst>
              <a:ext uri="{FF2B5EF4-FFF2-40B4-BE49-F238E27FC236}">
                <a16:creationId xmlns:a16="http://schemas.microsoft.com/office/drawing/2014/main" id="{BB2AAFC8-27D0-84C2-1285-527F9182DAC1}"/>
              </a:ext>
            </a:extLst>
          </p:cNvPr>
          <p:cNvGrpSpPr>
            <a:grpSpLocks/>
          </p:cNvGrpSpPr>
          <p:nvPr/>
        </p:nvGrpSpPr>
        <p:grpSpPr bwMode="auto">
          <a:xfrm>
            <a:off x="4038600" y="2819400"/>
            <a:ext cx="1524000" cy="1524000"/>
            <a:chOff x="2544" y="1776"/>
            <a:chExt cx="960" cy="960"/>
          </a:xfrm>
        </p:grpSpPr>
        <p:sp>
          <p:nvSpPr>
            <p:cNvPr id="8199" name="Oval 7">
              <a:extLst>
                <a:ext uri="{FF2B5EF4-FFF2-40B4-BE49-F238E27FC236}">
                  <a16:creationId xmlns:a16="http://schemas.microsoft.com/office/drawing/2014/main" id="{5BF71342-4C4A-A2A2-D7EA-D23646F54442}"/>
                </a:ext>
              </a:extLst>
            </p:cNvPr>
            <p:cNvSpPr>
              <a:spLocks noChangeArrowheads="1"/>
            </p:cNvSpPr>
            <p:nvPr/>
          </p:nvSpPr>
          <p:spPr bwMode="auto">
            <a:xfrm>
              <a:off x="2544" y="1776"/>
              <a:ext cx="960" cy="96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02" name="Line 10">
              <a:extLst>
                <a:ext uri="{FF2B5EF4-FFF2-40B4-BE49-F238E27FC236}">
                  <a16:creationId xmlns:a16="http://schemas.microsoft.com/office/drawing/2014/main" id="{82FB7386-AAB8-24CA-0838-935D132D42C7}"/>
                </a:ext>
              </a:extLst>
            </p:cNvPr>
            <p:cNvSpPr>
              <a:spLocks noChangeShapeType="1"/>
            </p:cNvSpPr>
            <p:nvPr/>
          </p:nvSpPr>
          <p:spPr bwMode="auto">
            <a:xfrm>
              <a:off x="2976" y="1776"/>
              <a:ext cx="96" cy="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89211041-D9E2-AA2C-5AF2-2AFE97185806}"/>
              </a:ext>
            </a:extLst>
          </p:cNvPr>
          <p:cNvSpPr>
            <a:spLocks noGrp="1"/>
          </p:cNvSpPr>
          <p:nvPr>
            <p:ph type="sldNum" sz="quarter" idx="12"/>
          </p:nvPr>
        </p:nvSpPr>
        <p:spPr/>
        <p:txBody>
          <a:bodyPr/>
          <a:lstStyle/>
          <a:p>
            <a:fld id="{E1A18EA8-72AB-A649-963A-63D365BFC84C}" type="slidenum">
              <a:rPr lang="en-US" altLang="en-US"/>
              <a:pPr/>
              <a:t>10</a:t>
            </a:fld>
            <a:endParaRPr lang="en-US" altLang="en-US">
              <a:solidFill>
                <a:schemeClr val="tx1"/>
              </a:solidFill>
            </a:endParaRPr>
          </a:p>
        </p:txBody>
      </p:sp>
      <p:sp>
        <p:nvSpPr>
          <p:cNvPr id="11266" name="Rectangle 2">
            <a:extLst>
              <a:ext uri="{FF2B5EF4-FFF2-40B4-BE49-F238E27FC236}">
                <a16:creationId xmlns:a16="http://schemas.microsoft.com/office/drawing/2014/main" id="{CDF587EB-8075-9614-5513-4E6755EF9E34}"/>
              </a:ext>
            </a:extLst>
          </p:cNvPr>
          <p:cNvSpPr>
            <a:spLocks noGrp="1" noChangeArrowheads="1"/>
          </p:cNvSpPr>
          <p:nvPr>
            <p:ph type="title"/>
          </p:nvPr>
        </p:nvSpPr>
        <p:spPr/>
        <p:txBody>
          <a:bodyPr/>
          <a:lstStyle/>
          <a:p>
            <a:r>
              <a:rPr lang="en-US" altLang="en-US" i="1">
                <a:latin typeface="Trebuchet MS" panose="020B0703020202090204" pitchFamily="34" charset="0"/>
              </a:rPr>
              <a:t>Background of stars</a:t>
            </a:r>
            <a:endParaRPr lang="en-US" altLang="en-US"/>
          </a:p>
        </p:txBody>
      </p:sp>
      <p:pic>
        <p:nvPicPr>
          <p:cNvPr id="11267" name="Picture 3">
            <a:extLst>
              <a:ext uri="{FF2B5EF4-FFF2-40B4-BE49-F238E27FC236}">
                <a16:creationId xmlns:a16="http://schemas.microsoft.com/office/drawing/2014/main" id="{06A0B68C-12CA-8150-8E5D-29014312F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248400" cy="4676775"/>
          </a:xfrm>
          <a:prstGeom prst="rect">
            <a:avLst/>
          </a:prstGeom>
          <a:noFill/>
          <a:extLst>
            <a:ext uri="{909E8E84-426E-40DD-AFC4-6F175D3DCCD1}">
              <a14:hiddenFill xmlns:a14="http://schemas.microsoft.com/office/drawing/2010/main">
                <a:solidFill>
                  <a:srgbClr val="FFFFFF"/>
                </a:solidFill>
              </a14:hiddenFill>
            </a:ext>
          </a:extLst>
        </p:spPr>
      </p:pic>
      <p:sp>
        <p:nvSpPr>
          <p:cNvPr id="11269" name="Text Box 5">
            <a:extLst>
              <a:ext uri="{FF2B5EF4-FFF2-40B4-BE49-F238E27FC236}">
                <a16:creationId xmlns:a16="http://schemas.microsoft.com/office/drawing/2014/main" id="{3DFF61C9-CA7B-7817-85DD-E601BA988685}"/>
              </a:ext>
            </a:extLst>
          </p:cNvPr>
          <p:cNvSpPr txBox="1">
            <a:spLocks noChangeArrowheads="1"/>
          </p:cNvSpPr>
          <p:nvPr/>
        </p:nvSpPr>
        <p:spPr bwMode="auto">
          <a:xfrm>
            <a:off x="1371600" y="6553200"/>
            <a:ext cx="6400800"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a:solidFill>
                  <a:schemeClr val="bg2"/>
                </a:solidFill>
                <a:latin typeface="Monaco" pitchFamily="2" charset="77"/>
              </a:rPr>
              <a:t>Courtesy of David Nash, www.astronexus.com</a:t>
            </a:r>
            <a:endParaRPr lang="en-US" altLang="en-US">
              <a:solidFill>
                <a:schemeClr val="bg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4AA7919A-A3B4-5D27-174B-B61F6EB4654C}"/>
              </a:ext>
            </a:extLst>
          </p:cNvPr>
          <p:cNvSpPr>
            <a:spLocks noGrp="1"/>
          </p:cNvSpPr>
          <p:nvPr>
            <p:ph type="sldNum" sz="quarter" idx="12"/>
          </p:nvPr>
        </p:nvSpPr>
        <p:spPr/>
        <p:txBody>
          <a:bodyPr/>
          <a:lstStyle/>
          <a:p>
            <a:fld id="{5B80C7EF-0D70-8E43-81B7-21A9601EFFF9}" type="slidenum">
              <a:rPr lang="en-US" altLang="en-US"/>
              <a:pPr/>
              <a:t>11</a:t>
            </a:fld>
            <a:endParaRPr lang="en-US" altLang="en-US">
              <a:solidFill>
                <a:schemeClr val="tx1"/>
              </a:solidFill>
            </a:endParaRPr>
          </a:p>
        </p:txBody>
      </p:sp>
      <p:sp>
        <p:nvSpPr>
          <p:cNvPr id="15362" name="Rectangle 2">
            <a:extLst>
              <a:ext uri="{FF2B5EF4-FFF2-40B4-BE49-F238E27FC236}">
                <a16:creationId xmlns:a16="http://schemas.microsoft.com/office/drawing/2014/main" id="{4D0BD011-7669-9C5A-A403-526FA5C2B913}"/>
              </a:ext>
            </a:extLst>
          </p:cNvPr>
          <p:cNvSpPr>
            <a:spLocks noGrp="1" noChangeArrowheads="1"/>
          </p:cNvSpPr>
          <p:nvPr>
            <p:ph type="title"/>
          </p:nvPr>
        </p:nvSpPr>
        <p:spPr>
          <a:xfrm>
            <a:off x="381000" y="304800"/>
            <a:ext cx="8305800" cy="1143000"/>
          </a:xfrm>
        </p:spPr>
        <p:txBody>
          <a:bodyPr/>
          <a:lstStyle/>
          <a:p>
            <a:r>
              <a:rPr lang="en-US" altLang="en-US" i="1">
                <a:latin typeface="Trebuchet MS" panose="020B0703020202090204" pitchFamily="34" charset="0"/>
              </a:rPr>
              <a:t>Distance to the stars revealed!</a:t>
            </a:r>
            <a:endParaRPr lang="en-US" altLang="en-US"/>
          </a:p>
        </p:txBody>
      </p:sp>
      <p:pic>
        <p:nvPicPr>
          <p:cNvPr id="15366" name="Picture 6">
            <a:extLst>
              <a:ext uri="{FF2B5EF4-FFF2-40B4-BE49-F238E27FC236}">
                <a16:creationId xmlns:a16="http://schemas.microsoft.com/office/drawing/2014/main" id="{20A39B36-8FF0-3CDD-4706-D4209B3AAD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3459163" cy="1911350"/>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a:extLst>
              <a:ext uri="{FF2B5EF4-FFF2-40B4-BE49-F238E27FC236}">
                <a16:creationId xmlns:a16="http://schemas.microsoft.com/office/drawing/2014/main" id="{BED4E0B9-BA84-FEEE-0FAD-656701F206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447800"/>
            <a:ext cx="3403600" cy="4140200"/>
          </a:xfrm>
          <a:prstGeom prst="rect">
            <a:avLst/>
          </a:prstGeom>
          <a:noFill/>
          <a:extLst>
            <a:ext uri="{909E8E84-426E-40DD-AFC4-6F175D3DCCD1}">
              <a14:hiddenFill xmlns:a14="http://schemas.microsoft.com/office/drawing/2010/main">
                <a:solidFill>
                  <a:srgbClr val="FFFFFF"/>
                </a:solidFill>
              </a14:hiddenFill>
            </a:ext>
          </a:extLst>
        </p:spPr>
      </p:pic>
      <p:sp>
        <p:nvSpPr>
          <p:cNvPr id="15368" name="Text Box 8">
            <a:extLst>
              <a:ext uri="{FF2B5EF4-FFF2-40B4-BE49-F238E27FC236}">
                <a16:creationId xmlns:a16="http://schemas.microsoft.com/office/drawing/2014/main" id="{50CCE95F-7832-C9BF-3C88-BD4DDEAC81EF}"/>
              </a:ext>
            </a:extLst>
          </p:cNvPr>
          <p:cNvSpPr txBox="1">
            <a:spLocks noChangeArrowheads="1"/>
          </p:cNvSpPr>
          <p:nvPr/>
        </p:nvSpPr>
        <p:spPr bwMode="auto">
          <a:xfrm>
            <a:off x="5486400" y="56388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i="1">
                <a:solidFill>
                  <a:schemeClr val="bg1"/>
                </a:solidFill>
                <a:latin typeface="Trebuchet MS" panose="020B0703020202090204" pitchFamily="34" charset="0"/>
              </a:rPr>
              <a:t>Friedrich Wilhelm Bessel</a:t>
            </a:r>
          </a:p>
        </p:txBody>
      </p:sp>
      <p:sp>
        <p:nvSpPr>
          <p:cNvPr id="15369" name="Text Box 9">
            <a:extLst>
              <a:ext uri="{FF2B5EF4-FFF2-40B4-BE49-F238E27FC236}">
                <a16:creationId xmlns:a16="http://schemas.microsoft.com/office/drawing/2014/main" id="{E4280236-09DC-EB5B-2294-5CF2BB868BD1}"/>
              </a:ext>
            </a:extLst>
          </p:cNvPr>
          <p:cNvSpPr txBox="1">
            <a:spLocks noChangeArrowheads="1"/>
          </p:cNvSpPr>
          <p:nvPr/>
        </p:nvSpPr>
        <p:spPr bwMode="auto">
          <a:xfrm>
            <a:off x="762000" y="44958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5371" name="Text Box 11">
            <a:extLst>
              <a:ext uri="{FF2B5EF4-FFF2-40B4-BE49-F238E27FC236}">
                <a16:creationId xmlns:a16="http://schemas.microsoft.com/office/drawing/2014/main" id="{0BF9F30C-0636-D899-5D2C-56E91F3A9AB4}"/>
              </a:ext>
            </a:extLst>
          </p:cNvPr>
          <p:cNvSpPr txBox="1">
            <a:spLocks noChangeArrowheads="1"/>
          </p:cNvSpPr>
          <p:nvPr/>
        </p:nvSpPr>
        <p:spPr bwMode="auto">
          <a:xfrm>
            <a:off x="1143000" y="3429000"/>
            <a:ext cx="28956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30000"/>
              </a:spcBef>
            </a:pPr>
            <a:r>
              <a:rPr lang="en-US" altLang="en-US" sz="2000" i="1">
                <a:solidFill>
                  <a:schemeClr val="bg1"/>
                </a:solidFill>
                <a:latin typeface="Trebuchet MS" panose="020B0703020202090204" pitchFamily="34" charset="0"/>
              </a:rPr>
              <a:t>Königsberg Observatory</a:t>
            </a:r>
          </a:p>
          <a:p>
            <a:pPr algn="ctr" eaLnBrk="1" hangingPunct="1">
              <a:spcBef>
                <a:spcPct val="30000"/>
              </a:spcBef>
            </a:pPr>
            <a:r>
              <a:rPr lang="en-US" altLang="en-US" sz="2800" i="1">
                <a:solidFill>
                  <a:schemeClr val="bg1"/>
                </a:solidFill>
                <a:latin typeface="Trebuchet MS" panose="020B0703020202090204" pitchFamily="34" charset="0"/>
              </a:rPr>
              <a:t>1838</a:t>
            </a:r>
            <a:endParaRPr lang="en-US" altLang="en-US">
              <a:latin typeface="Trebuchet MS" panose="020B0703020202090204" pitchFamily="34" charset="0"/>
            </a:endParaRPr>
          </a:p>
        </p:txBody>
      </p:sp>
      <p:grpSp>
        <p:nvGrpSpPr>
          <p:cNvPr id="15383" name="Group 23">
            <a:extLst>
              <a:ext uri="{FF2B5EF4-FFF2-40B4-BE49-F238E27FC236}">
                <a16:creationId xmlns:a16="http://schemas.microsoft.com/office/drawing/2014/main" id="{03BF7106-C546-9D4F-2E34-EE615DAFA08F}"/>
              </a:ext>
            </a:extLst>
          </p:cNvPr>
          <p:cNvGrpSpPr>
            <a:grpSpLocks/>
          </p:cNvGrpSpPr>
          <p:nvPr/>
        </p:nvGrpSpPr>
        <p:grpSpPr bwMode="auto">
          <a:xfrm>
            <a:off x="228600" y="4495800"/>
            <a:ext cx="4673600" cy="1600200"/>
            <a:chOff x="144" y="2832"/>
            <a:chExt cx="2944" cy="1008"/>
          </a:xfrm>
        </p:grpSpPr>
        <p:pic>
          <p:nvPicPr>
            <p:cNvPr id="15372" name="Picture 12">
              <a:extLst>
                <a:ext uri="{FF2B5EF4-FFF2-40B4-BE49-F238E27FC236}">
                  <a16:creationId xmlns:a16="http://schemas.microsoft.com/office/drawing/2014/main" id="{44360A66-101E-8EB4-74D8-61CAD250D9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 y="2832"/>
              <a:ext cx="2944" cy="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73" name="Line 13">
              <a:extLst>
                <a:ext uri="{FF2B5EF4-FFF2-40B4-BE49-F238E27FC236}">
                  <a16:creationId xmlns:a16="http://schemas.microsoft.com/office/drawing/2014/main" id="{B22A4713-9410-F557-69E8-624A1F6F90CA}"/>
                </a:ext>
              </a:extLst>
            </p:cNvPr>
            <p:cNvSpPr>
              <a:spLocks noChangeShapeType="1"/>
            </p:cNvSpPr>
            <p:nvPr/>
          </p:nvSpPr>
          <p:spPr bwMode="auto">
            <a:xfrm>
              <a:off x="432" y="3181"/>
              <a:ext cx="2352" cy="349"/>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4" name="Line 14">
              <a:extLst>
                <a:ext uri="{FF2B5EF4-FFF2-40B4-BE49-F238E27FC236}">
                  <a16:creationId xmlns:a16="http://schemas.microsoft.com/office/drawing/2014/main" id="{F80E0563-F29A-3268-61CB-57E9F69449C0}"/>
                </a:ext>
              </a:extLst>
            </p:cNvPr>
            <p:cNvSpPr>
              <a:spLocks noChangeShapeType="1"/>
            </p:cNvSpPr>
            <p:nvPr/>
          </p:nvSpPr>
          <p:spPr bwMode="auto">
            <a:xfrm flipV="1">
              <a:off x="480" y="3181"/>
              <a:ext cx="2352" cy="349"/>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5" name="Rectangle 15">
              <a:extLst>
                <a:ext uri="{FF2B5EF4-FFF2-40B4-BE49-F238E27FC236}">
                  <a16:creationId xmlns:a16="http://schemas.microsoft.com/office/drawing/2014/main" id="{4AC55280-7286-B952-B91C-2DC9DCC265FA}"/>
                </a:ext>
              </a:extLst>
            </p:cNvPr>
            <p:cNvSpPr>
              <a:spLocks noChangeArrowheads="1"/>
            </p:cNvSpPr>
            <p:nvPr/>
          </p:nvSpPr>
          <p:spPr bwMode="auto">
            <a:xfrm>
              <a:off x="1344" y="3480"/>
              <a:ext cx="528" cy="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9" name="Text Box 19">
              <a:extLst>
                <a:ext uri="{FF2B5EF4-FFF2-40B4-BE49-F238E27FC236}">
                  <a16:creationId xmlns:a16="http://schemas.microsoft.com/office/drawing/2014/main" id="{58E81D48-DF8C-2541-89D5-96361B724899}"/>
                </a:ext>
              </a:extLst>
            </p:cNvPr>
            <p:cNvSpPr txBox="1">
              <a:spLocks noChangeArrowheads="1"/>
            </p:cNvSpPr>
            <p:nvPr/>
          </p:nvSpPr>
          <p:spPr bwMode="auto">
            <a:xfrm>
              <a:off x="240" y="2976"/>
              <a:ext cx="432" cy="1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latin typeface="Trebuchet MS" panose="020B0703020202090204" pitchFamily="34" charset="0"/>
                </a:rPr>
                <a:t>NOW</a:t>
              </a:r>
              <a:endParaRPr lang="en-US" altLang="en-US" sz="1200"/>
            </a:p>
          </p:txBody>
        </p:sp>
        <p:sp>
          <p:nvSpPr>
            <p:cNvPr id="15380" name="Text Box 20">
              <a:extLst>
                <a:ext uri="{FF2B5EF4-FFF2-40B4-BE49-F238E27FC236}">
                  <a16:creationId xmlns:a16="http://schemas.microsoft.com/office/drawing/2014/main" id="{EAA1BC20-E8F1-0F14-44CF-A34CB75DDF7D}"/>
                </a:ext>
              </a:extLst>
            </p:cNvPr>
            <p:cNvSpPr txBox="1">
              <a:spLocks noChangeArrowheads="1"/>
            </p:cNvSpPr>
            <p:nvPr/>
          </p:nvSpPr>
          <p:spPr bwMode="auto">
            <a:xfrm>
              <a:off x="192" y="3600"/>
              <a:ext cx="768" cy="1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latin typeface="Trebuchet MS" panose="020B0703020202090204" pitchFamily="34" charset="0"/>
                </a:rPr>
                <a:t>6 Months Later</a:t>
              </a:r>
              <a:endParaRPr lang="en-US" altLang="en-US" sz="1200"/>
            </a:p>
          </p:txBody>
        </p:sp>
        <p:sp>
          <p:nvSpPr>
            <p:cNvPr id="15378" name="AutoShape 18">
              <a:extLst>
                <a:ext uri="{FF2B5EF4-FFF2-40B4-BE49-F238E27FC236}">
                  <a16:creationId xmlns:a16="http://schemas.microsoft.com/office/drawing/2014/main" id="{B5048D0E-4149-2101-9913-F8547D5A1A62}"/>
                </a:ext>
              </a:extLst>
            </p:cNvPr>
            <p:cNvSpPr>
              <a:spLocks noChangeArrowheads="1"/>
            </p:cNvSpPr>
            <p:nvPr/>
          </p:nvSpPr>
          <p:spPr bwMode="auto">
            <a:xfrm>
              <a:off x="1536" y="3264"/>
              <a:ext cx="144" cy="144"/>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223E36C1-4292-CDD6-9BE3-856140BB90E3}"/>
              </a:ext>
            </a:extLst>
          </p:cNvPr>
          <p:cNvSpPr>
            <a:spLocks noGrp="1"/>
          </p:cNvSpPr>
          <p:nvPr>
            <p:ph type="sldNum" sz="quarter" idx="12"/>
          </p:nvPr>
        </p:nvSpPr>
        <p:spPr/>
        <p:txBody>
          <a:bodyPr/>
          <a:lstStyle/>
          <a:p>
            <a:fld id="{F9B201DC-6505-AB43-B75B-F546FCA00F1E}" type="slidenum">
              <a:rPr lang="en-US" altLang="en-US"/>
              <a:pPr/>
              <a:t>12</a:t>
            </a:fld>
            <a:endParaRPr lang="en-US" altLang="en-US">
              <a:solidFill>
                <a:schemeClr val="tx1"/>
              </a:solidFill>
            </a:endParaRPr>
          </a:p>
        </p:txBody>
      </p:sp>
      <p:pic>
        <p:nvPicPr>
          <p:cNvPr id="117762" name="Picture 2">
            <a:extLst>
              <a:ext uri="{FF2B5EF4-FFF2-40B4-BE49-F238E27FC236}">
                <a16:creationId xmlns:a16="http://schemas.microsoft.com/office/drawing/2014/main" id="{9F227BEA-4AA7-A2F6-6851-1787EE332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0386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763" name="Rectangle 3">
            <a:extLst>
              <a:ext uri="{FF2B5EF4-FFF2-40B4-BE49-F238E27FC236}">
                <a16:creationId xmlns:a16="http://schemas.microsoft.com/office/drawing/2014/main" id="{7326AB97-F074-1749-477A-AD92175983CC}"/>
              </a:ext>
            </a:extLst>
          </p:cNvPr>
          <p:cNvSpPr>
            <a:spLocks noGrp="1" noChangeArrowheads="1"/>
          </p:cNvSpPr>
          <p:nvPr>
            <p:ph type="title"/>
          </p:nvPr>
        </p:nvSpPr>
        <p:spPr>
          <a:xfrm>
            <a:off x="228600" y="304800"/>
            <a:ext cx="8686800" cy="1143000"/>
          </a:xfrm>
        </p:spPr>
        <p:txBody>
          <a:bodyPr/>
          <a:lstStyle/>
          <a:p>
            <a:r>
              <a:rPr lang="en-US" altLang="en-US" sz="3600" i="1">
                <a:latin typeface="Trebuchet MS" panose="020B0703020202090204" pitchFamily="34" charset="0"/>
              </a:rPr>
              <a:t>Big Question 3: </a:t>
            </a:r>
            <a:br>
              <a:rPr lang="en-US" altLang="en-US" sz="3600" i="1">
                <a:latin typeface="Trebuchet MS" panose="020B0703020202090204" pitchFamily="34" charset="0"/>
              </a:rPr>
            </a:br>
            <a:r>
              <a:rPr lang="en-US" altLang="en-US" sz="3600" i="1">
                <a:latin typeface="Trebuchet MS" panose="020B0703020202090204" pitchFamily="34" charset="0"/>
              </a:rPr>
              <a:t>What are the stars made of?</a:t>
            </a:r>
            <a:endParaRPr lang="en-US" altLang="en-US" sz="2800" i="1">
              <a:solidFill>
                <a:srgbClr val="FFEA47"/>
              </a:solidFill>
              <a:latin typeface="Trebuchet MS" panose="020B0703020202090204" pitchFamily="34" charset="0"/>
            </a:endParaRPr>
          </a:p>
        </p:txBody>
      </p:sp>
      <p:sp>
        <p:nvSpPr>
          <p:cNvPr id="117764" name="AutoShape 4">
            <a:extLst>
              <a:ext uri="{FF2B5EF4-FFF2-40B4-BE49-F238E27FC236}">
                <a16:creationId xmlns:a16="http://schemas.microsoft.com/office/drawing/2014/main" id="{AA841273-626E-2E89-9626-FCD3350EE190}"/>
              </a:ext>
            </a:extLst>
          </p:cNvPr>
          <p:cNvSpPr>
            <a:spLocks noChangeArrowheads="1"/>
          </p:cNvSpPr>
          <p:nvPr/>
        </p:nvSpPr>
        <p:spPr bwMode="auto">
          <a:xfrm>
            <a:off x="1371600" y="1600200"/>
            <a:ext cx="1524000" cy="1676400"/>
          </a:xfrm>
          <a:prstGeom prst="wedgeRoundRectCallout">
            <a:avLst>
              <a:gd name="adj1" fmla="val 15315"/>
              <a:gd name="adj2" fmla="val 11183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i="1">
              <a:solidFill>
                <a:schemeClr val="bg1"/>
              </a:solidFill>
              <a:latin typeface="Trebuchet MS" panose="020B0703020202090204" pitchFamily="34" charset="0"/>
            </a:endParaRPr>
          </a:p>
          <a:p>
            <a:pPr algn="ctr"/>
            <a:r>
              <a:rPr lang="en-US" altLang="en-US" sz="1800">
                <a:solidFill>
                  <a:schemeClr val="bg1"/>
                </a:solidFill>
                <a:latin typeface="Trebuchet MS" panose="020B0703020202090204" pitchFamily="34" charset="0"/>
              </a:rPr>
              <a:t>What</a:t>
            </a:r>
          </a:p>
          <a:p>
            <a:pPr algn="ctr"/>
            <a:r>
              <a:rPr lang="en-US" altLang="en-US" sz="1800">
                <a:solidFill>
                  <a:schemeClr val="bg1"/>
                </a:solidFill>
                <a:latin typeface="Trebuchet MS" panose="020B0703020202090204" pitchFamily="34" charset="0"/>
              </a:rPr>
              <a:t> are the</a:t>
            </a:r>
          </a:p>
          <a:p>
            <a:pPr algn="ctr"/>
            <a:r>
              <a:rPr lang="en-US" altLang="en-US" sz="1800">
                <a:solidFill>
                  <a:schemeClr val="bg1"/>
                </a:solidFill>
                <a:latin typeface="Trebuchet MS" panose="020B0703020202090204" pitchFamily="34" charset="0"/>
              </a:rPr>
              <a:t> stars</a:t>
            </a:r>
          </a:p>
          <a:p>
            <a:pPr algn="ctr"/>
            <a:r>
              <a:rPr lang="en-US" altLang="en-US" sz="1800">
                <a:solidFill>
                  <a:schemeClr val="bg1"/>
                </a:solidFill>
                <a:latin typeface="Trebuchet MS" panose="020B0703020202090204" pitchFamily="34" charset="0"/>
              </a:rPr>
              <a:t> made of? </a:t>
            </a:r>
          </a:p>
          <a:p>
            <a:pPr algn="ctr"/>
            <a:endParaRPr lang="en-US" altLang="en-US" sz="1800">
              <a:solidFill>
                <a:schemeClr val="bg1"/>
              </a:solidFill>
              <a:latin typeface="Times New Roman" panose="02020603050405020304" pitchFamily="18" charset="0"/>
            </a:endParaRPr>
          </a:p>
        </p:txBody>
      </p:sp>
      <p:pic>
        <p:nvPicPr>
          <p:cNvPr id="117765" name="Picture 5">
            <a:extLst>
              <a:ext uri="{FF2B5EF4-FFF2-40B4-BE49-F238E27FC236}">
                <a16:creationId xmlns:a16="http://schemas.microsoft.com/office/drawing/2014/main" id="{BE5F6C8C-1E42-AA5E-4C65-AC2E77C53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133600"/>
            <a:ext cx="4495800" cy="30988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50997EE7-679F-AEB9-A19C-E2C5EA57B0B9}"/>
              </a:ext>
            </a:extLst>
          </p:cNvPr>
          <p:cNvSpPr>
            <a:spLocks noGrp="1"/>
          </p:cNvSpPr>
          <p:nvPr>
            <p:ph type="sldNum" sz="quarter" idx="12"/>
          </p:nvPr>
        </p:nvSpPr>
        <p:spPr/>
        <p:txBody>
          <a:bodyPr/>
          <a:lstStyle/>
          <a:p>
            <a:fld id="{4DEB27D2-B932-7846-AC59-172C3782660F}" type="slidenum">
              <a:rPr lang="en-US" altLang="en-US"/>
              <a:pPr/>
              <a:t>13</a:t>
            </a:fld>
            <a:endParaRPr lang="en-US" altLang="en-US">
              <a:solidFill>
                <a:schemeClr val="tx1"/>
              </a:solidFill>
            </a:endParaRPr>
          </a:p>
        </p:txBody>
      </p:sp>
      <p:pic>
        <p:nvPicPr>
          <p:cNvPr id="36867" name="Picture 3">
            <a:extLst>
              <a:ext uri="{FF2B5EF4-FFF2-40B4-BE49-F238E27FC236}">
                <a16:creationId xmlns:a16="http://schemas.microsoft.com/office/drawing/2014/main" id="{DE60BF97-22AB-5E1A-5E99-D3C61D4EC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1430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a:extLst>
              <a:ext uri="{FF2B5EF4-FFF2-40B4-BE49-F238E27FC236}">
                <a16:creationId xmlns:a16="http://schemas.microsoft.com/office/drawing/2014/main" id="{538A2119-029D-B7A1-4A95-7F3A118E9F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19200"/>
            <a:ext cx="1666875" cy="1981200"/>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36870" name="Picture 6">
            <a:extLst>
              <a:ext uri="{FF2B5EF4-FFF2-40B4-BE49-F238E27FC236}">
                <a16:creationId xmlns:a16="http://schemas.microsoft.com/office/drawing/2014/main" id="{AB5DBEB0-3779-EB24-3D57-E5D00D939C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1392238" cy="1938338"/>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6871" name="Text Box 7">
            <a:extLst>
              <a:ext uri="{FF2B5EF4-FFF2-40B4-BE49-F238E27FC236}">
                <a16:creationId xmlns:a16="http://schemas.microsoft.com/office/drawing/2014/main" id="{49E8BD8B-E58D-3F67-28F2-DE925718CBBA}"/>
              </a:ext>
            </a:extLst>
          </p:cNvPr>
          <p:cNvSpPr txBox="1">
            <a:spLocks noChangeArrowheads="1"/>
          </p:cNvSpPr>
          <p:nvPr/>
        </p:nvSpPr>
        <p:spPr bwMode="auto">
          <a:xfrm>
            <a:off x="457200" y="3200400"/>
            <a:ext cx="1905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solidFill>
                  <a:schemeClr val="bg1"/>
                </a:solidFill>
                <a:latin typeface="Arial" panose="020B0604020202020204" pitchFamily="34" charset="0"/>
              </a:rPr>
              <a:t>Konigsburg Heliometer </a:t>
            </a:r>
          </a:p>
        </p:txBody>
      </p:sp>
      <p:sp>
        <p:nvSpPr>
          <p:cNvPr id="36872" name="Text Box 8">
            <a:extLst>
              <a:ext uri="{FF2B5EF4-FFF2-40B4-BE49-F238E27FC236}">
                <a16:creationId xmlns:a16="http://schemas.microsoft.com/office/drawing/2014/main" id="{80F66C04-CD3E-C86F-5783-550FABEA60EA}"/>
              </a:ext>
            </a:extLst>
          </p:cNvPr>
          <p:cNvSpPr txBox="1">
            <a:spLocks noChangeArrowheads="1"/>
          </p:cNvSpPr>
          <p:nvPr/>
        </p:nvSpPr>
        <p:spPr bwMode="auto">
          <a:xfrm>
            <a:off x="609600" y="5562600"/>
            <a:ext cx="12192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a:solidFill>
                  <a:schemeClr val="bg1"/>
                </a:solidFill>
                <a:latin typeface="Arial" panose="020B0604020202020204" pitchFamily="34" charset="0"/>
              </a:rPr>
              <a:t>Fraunhofer</a:t>
            </a:r>
          </a:p>
          <a:p>
            <a:pPr algn="ctr">
              <a:spcBef>
                <a:spcPct val="50000"/>
              </a:spcBef>
            </a:pPr>
            <a:r>
              <a:rPr lang="en-US" altLang="en-US" sz="1600">
                <a:solidFill>
                  <a:schemeClr val="bg1"/>
                </a:solidFill>
                <a:latin typeface="Arial" panose="020B0604020202020204" pitchFamily="34" charset="0"/>
              </a:rPr>
              <a:t>1814</a:t>
            </a:r>
            <a:endParaRPr lang="en-US" altLang="en-US" sz="1200">
              <a:latin typeface="Arial" panose="020B0604020202020204" pitchFamily="34" charset="0"/>
            </a:endParaRPr>
          </a:p>
        </p:txBody>
      </p:sp>
      <p:sp>
        <p:nvSpPr>
          <p:cNvPr id="36866" name="Rectangle 2">
            <a:extLst>
              <a:ext uri="{FF2B5EF4-FFF2-40B4-BE49-F238E27FC236}">
                <a16:creationId xmlns:a16="http://schemas.microsoft.com/office/drawing/2014/main" id="{C70A432B-C198-2BE6-975C-237BAF9F5E7E}"/>
              </a:ext>
            </a:extLst>
          </p:cNvPr>
          <p:cNvSpPr>
            <a:spLocks noGrp="1" noChangeArrowheads="1"/>
          </p:cNvSpPr>
          <p:nvPr>
            <p:ph type="title"/>
          </p:nvPr>
        </p:nvSpPr>
        <p:spPr>
          <a:xfrm>
            <a:off x="762000" y="0"/>
            <a:ext cx="7772400" cy="1143000"/>
          </a:xfrm>
        </p:spPr>
        <p:txBody>
          <a:bodyPr/>
          <a:lstStyle/>
          <a:p>
            <a:r>
              <a:rPr lang="en-US" altLang="en-US" sz="3600" i="1">
                <a:latin typeface="Trebuchet MS" panose="020B0703020202090204" pitchFamily="34" charset="0"/>
              </a:rPr>
              <a:t>Studying the Rainbow</a:t>
            </a:r>
            <a:endParaRPr lang="en-US" altLang="en-US">
              <a:solidFill>
                <a:schemeClr val="tx1"/>
              </a:solidFill>
            </a:endParaRPr>
          </a:p>
        </p:txBody>
      </p:sp>
      <p:grpSp>
        <p:nvGrpSpPr>
          <p:cNvPr id="36876" name="Group 12">
            <a:extLst>
              <a:ext uri="{FF2B5EF4-FFF2-40B4-BE49-F238E27FC236}">
                <a16:creationId xmlns:a16="http://schemas.microsoft.com/office/drawing/2014/main" id="{0BA4AC2E-C429-07B4-C4CE-0719CF4584DA}"/>
              </a:ext>
            </a:extLst>
          </p:cNvPr>
          <p:cNvGrpSpPr>
            <a:grpSpLocks/>
          </p:cNvGrpSpPr>
          <p:nvPr/>
        </p:nvGrpSpPr>
        <p:grpSpPr bwMode="auto">
          <a:xfrm>
            <a:off x="2133600" y="4800600"/>
            <a:ext cx="5638800" cy="1143000"/>
            <a:chOff x="1248" y="3168"/>
            <a:chExt cx="3552" cy="720"/>
          </a:xfrm>
        </p:grpSpPr>
        <p:pic>
          <p:nvPicPr>
            <p:cNvPr id="36873" name="Picture 9">
              <a:extLst>
                <a:ext uri="{FF2B5EF4-FFF2-40B4-BE49-F238E27FC236}">
                  <a16:creationId xmlns:a16="http://schemas.microsoft.com/office/drawing/2014/main" id="{66643155-220B-1253-81B1-42A8E19F6D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714" t="2670" r="613" b="85463"/>
            <a:stretch>
              <a:fillRect/>
            </a:stretch>
          </p:blipFill>
          <p:spPr bwMode="auto">
            <a:xfrm>
              <a:off x="1248" y="3168"/>
              <a:ext cx="3549"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 Box 10">
              <a:extLst>
                <a:ext uri="{FF2B5EF4-FFF2-40B4-BE49-F238E27FC236}">
                  <a16:creationId xmlns:a16="http://schemas.microsoft.com/office/drawing/2014/main" id="{594ADF06-8BF5-6276-2FF3-D832F8D4A2B0}"/>
                </a:ext>
              </a:extLst>
            </p:cNvPr>
            <p:cNvSpPr txBox="1">
              <a:spLocks noChangeArrowheads="1"/>
            </p:cNvSpPr>
            <p:nvPr/>
          </p:nvSpPr>
          <p:spPr bwMode="auto">
            <a:xfrm>
              <a:off x="1248" y="3600"/>
              <a:ext cx="3552"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latin typeface="Trebuchet MS" panose="020B0703020202090204" pitchFamily="34" charset="0"/>
                </a:rPr>
                <a:t>Simulated Spectrum of the Sun</a:t>
              </a:r>
            </a:p>
          </p:txBody>
        </p:sp>
      </p:grpSp>
      <p:sp>
        <p:nvSpPr>
          <p:cNvPr id="36877" name="Text Box 13">
            <a:extLst>
              <a:ext uri="{FF2B5EF4-FFF2-40B4-BE49-F238E27FC236}">
                <a16:creationId xmlns:a16="http://schemas.microsoft.com/office/drawing/2014/main" id="{58268C18-C5B1-5D4A-AC97-4978669433AA}"/>
              </a:ext>
            </a:extLst>
          </p:cNvPr>
          <p:cNvSpPr txBox="1">
            <a:spLocks noChangeArrowheads="1"/>
          </p:cNvSpPr>
          <p:nvPr/>
        </p:nvSpPr>
        <p:spPr bwMode="auto">
          <a:xfrm>
            <a:off x="6553200" y="3581400"/>
            <a:ext cx="2209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1"/>
                </a:solidFill>
                <a:latin typeface="Arial" panose="020B0604020202020204" pitchFamily="34" charset="0"/>
              </a:rPr>
              <a:t>Sun</a:t>
            </a:r>
            <a:endParaRPr lang="en-US" altLang="en-US" sz="1200">
              <a:solidFill>
                <a:schemeClr val="bg1"/>
              </a:solidFill>
            </a:endParaRPr>
          </a:p>
        </p:txBody>
      </p:sp>
      <p:pic>
        <p:nvPicPr>
          <p:cNvPr id="36879" name="Picture 15">
            <a:extLst>
              <a:ext uri="{FF2B5EF4-FFF2-40B4-BE49-F238E27FC236}">
                <a16:creationId xmlns:a16="http://schemas.microsoft.com/office/drawing/2014/main" id="{90649239-7F99-6BB9-F2EE-6EEE8B4739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1143000"/>
            <a:ext cx="3733800" cy="246856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grpSp>
        <p:nvGrpSpPr>
          <p:cNvPr id="36884" name="Group 20">
            <a:extLst>
              <a:ext uri="{FF2B5EF4-FFF2-40B4-BE49-F238E27FC236}">
                <a16:creationId xmlns:a16="http://schemas.microsoft.com/office/drawing/2014/main" id="{5794B99A-A761-99AE-D0DB-08532771FC7A}"/>
              </a:ext>
            </a:extLst>
          </p:cNvPr>
          <p:cNvGrpSpPr>
            <a:grpSpLocks/>
          </p:cNvGrpSpPr>
          <p:nvPr/>
        </p:nvGrpSpPr>
        <p:grpSpPr bwMode="auto">
          <a:xfrm>
            <a:off x="2209800" y="2057400"/>
            <a:ext cx="5486400" cy="2667000"/>
            <a:chOff x="1392" y="1296"/>
            <a:chExt cx="3456" cy="1680"/>
          </a:xfrm>
        </p:grpSpPr>
        <p:sp>
          <p:nvSpPr>
            <p:cNvPr id="36881" name="Rectangle 17">
              <a:extLst>
                <a:ext uri="{FF2B5EF4-FFF2-40B4-BE49-F238E27FC236}">
                  <a16:creationId xmlns:a16="http://schemas.microsoft.com/office/drawing/2014/main" id="{F070387C-32D3-6ECF-3ADA-9D35D66F1847}"/>
                </a:ext>
              </a:extLst>
            </p:cNvPr>
            <p:cNvSpPr>
              <a:spLocks noChangeArrowheads="1"/>
            </p:cNvSpPr>
            <p:nvPr/>
          </p:nvSpPr>
          <p:spPr bwMode="auto">
            <a:xfrm>
              <a:off x="2736" y="1296"/>
              <a:ext cx="336" cy="96"/>
            </a:xfrm>
            <a:prstGeom prst="rect">
              <a:avLst/>
            </a:prstGeom>
            <a:noFill/>
            <a:ln w="2857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2" name="Line 18">
              <a:extLst>
                <a:ext uri="{FF2B5EF4-FFF2-40B4-BE49-F238E27FC236}">
                  <a16:creationId xmlns:a16="http://schemas.microsoft.com/office/drawing/2014/main" id="{F66D6E39-C6AA-DFC2-2808-0D78E704A4C1}"/>
                </a:ext>
              </a:extLst>
            </p:cNvPr>
            <p:cNvSpPr>
              <a:spLocks noChangeShapeType="1"/>
            </p:cNvSpPr>
            <p:nvPr/>
          </p:nvSpPr>
          <p:spPr bwMode="auto">
            <a:xfrm flipH="1">
              <a:off x="1392" y="1392"/>
              <a:ext cx="1344" cy="1584"/>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3" name="Line 19">
              <a:extLst>
                <a:ext uri="{FF2B5EF4-FFF2-40B4-BE49-F238E27FC236}">
                  <a16:creationId xmlns:a16="http://schemas.microsoft.com/office/drawing/2014/main" id="{C3189DEC-3447-52DD-CDA8-F3B2063C1405}"/>
                </a:ext>
              </a:extLst>
            </p:cNvPr>
            <p:cNvSpPr>
              <a:spLocks noChangeShapeType="1"/>
            </p:cNvSpPr>
            <p:nvPr/>
          </p:nvSpPr>
          <p:spPr bwMode="auto">
            <a:xfrm>
              <a:off x="3072" y="1392"/>
              <a:ext cx="1776" cy="1584"/>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6885" name="Text Box 21">
            <a:extLst>
              <a:ext uri="{FF2B5EF4-FFF2-40B4-BE49-F238E27FC236}">
                <a16:creationId xmlns:a16="http://schemas.microsoft.com/office/drawing/2014/main" id="{6D99A6A3-FC14-B127-DEE6-D196A0CDA063}"/>
              </a:ext>
            </a:extLst>
          </p:cNvPr>
          <p:cNvSpPr txBox="1">
            <a:spLocks noChangeArrowheads="1"/>
          </p:cNvSpPr>
          <p:nvPr/>
        </p:nvSpPr>
        <p:spPr bwMode="auto">
          <a:xfrm>
            <a:off x="3733800" y="5943600"/>
            <a:ext cx="2438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solidFill>
                  <a:schemeClr val="bg2"/>
                </a:solidFill>
                <a:latin typeface="Arial" panose="020B0604020202020204" pitchFamily="34" charset="0"/>
              </a:rPr>
              <a:t>Courtesy of Dr. John Beck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6884"/>
                                        </p:tgtEl>
                                        <p:attrNameLst>
                                          <p:attrName>style.visibility</p:attrName>
                                        </p:attrNameLst>
                                      </p:cBhvr>
                                      <p:to>
                                        <p:strVal val="visible"/>
                                      </p:to>
                                    </p:set>
                                    <p:animEffect transition="in" filter="wipe(up)">
                                      <p:cBhvr>
                                        <p:cTn id="7" dur="500"/>
                                        <p:tgtEl>
                                          <p:spTgt spid="36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9426B934-1B00-66A9-C444-7275410BF097}"/>
              </a:ext>
            </a:extLst>
          </p:cNvPr>
          <p:cNvSpPr>
            <a:spLocks noGrp="1"/>
          </p:cNvSpPr>
          <p:nvPr>
            <p:ph type="sldNum" sz="quarter" idx="12"/>
          </p:nvPr>
        </p:nvSpPr>
        <p:spPr/>
        <p:txBody>
          <a:bodyPr/>
          <a:lstStyle/>
          <a:p>
            <a:fld id="{B6C59B0A-4E81-1241-8E97-EED241396218}" type="slidenum">
              <a:rPr lang="en-US" altLang="en-US"/>
              <a:pPr/>
              <a:t>14</a:t>
            </a:fld>
            <a:endParaRPr lang="en-US" altLang="en-US">
              <a:solidFill>
                <a:schemeClr val="tx1"/>
              </a:solidFill>
            </a:endParaRPr>
          </a:p>
        </p:txBody>
      </p:sp>
      <p:sp>
        <p:nvSpPr>
          <p:cNvPr id="38914" name="Rectangle 2">
            <a:extLst>
              <a:ext uri="{FF2B5EF4-FFF2-40B4-BE49-F238E27FC236}">
                <a16:creationId xmlns:a16="http://schemas.microsoft.com/office/drawing/2014/main" id="{50580704-80ED-1B58-323A-3CBEE7D09FBB}"/>
              </a:ext>
            </a:extLst>
          </p:cNvPr>
          <p:cNvSpPr>
            <a:spLocks noGrp="1" noChangeArrowheads="1"/>
          </p:cNvSpPr>
          <p:nvPr>
            <p:ph type="title"/>
          </p:nvPr>
        </p:nvSpPr>
        <p:spPr>
          <a:xfrm>
            <a:off x="685800" y="0"/>
            <a:ext cx="7772400" cy="1143000"/>
          </a:xfrm>
        </p:spPr>
        <p:txBody>
          <a:bodyPr/>
          <a:lstStyle/>
          <a:p>
            <a:r>
              <a:rPr lang="en-US" altLang="en-US" sz="3600" i="1">
                <a:latin typeface="Trebuchet MS" panose="020B0703020202090204" pitchFamily="34" charset="0"/>
              </a:rPr>
              <a:t>What is the Sun made of?</a:t>
            </a:r>
            <a:endParaRPr lang="en-US" altLang="en-US">
              <a:solidFill>
                <a:schemeClr val="tx1"/>
              </a:solidFill>
            </a:endParaRPr>
          </a:p>
        </p:txBody>
      </p:sp>
      <p:pic>
        <p:nvPicPr>
          <p:cNvPr id="38915" name="Picture 3">
            <a:extLst>
              <a:ext uri="{FF2B5EF4-FFF2-40B4-BE49-F238E27FC236}">
                <a16:creationId xmlns:a16="http://schemas.microsoft.com/office/drawing/2014/main" id="{ED433478-9970-214D-ECAD-A38302872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005"/>
          <a:stretch>
            <a:fillRect/>
          </a:stretch>
        </p:blipFill>
        <p:spPr bwMode="auto">
          <a:xfrm>
            <a:off x="1295400" y="985838"/>
            <a:ext cx="6654800" cy="587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a:extLst>
              <a:ext uri="{FF2B5EF4-FFF2-40B4-BE49-F238E27FC236}">
                <a16:creationId xmlns:a16="http://schemas.microsoft.com/office/drawing/2014/main" id="{5E4945A0-BE20-9C49-E403-E547B8E56996}"/>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8178800" y="457200"/>
            <a:ext cx="965200" cy="1231900"/>
          </a:xfrm>
          <a:prstGeom prst="rect">
            <a:avLst/>
          </a:prstGeom>
          <a:noFill/>
          <a:extLst>
            <a:ext uri="{909E8E84-426E-40DD-AFC4-6F175D3DCCD1}">
              <a14:hiddenFill xmlns:a14="http://schemas.microsoft.com/office/drawing/2010/main">
                <a:solidFill>
                  <a:srgbClr val="FFFFFF"/>
                </a:solidFill>
              </a14:hiddenFill>
            </a:ext>
          </a:extLst>
        </p:spPr>
      </p:pic>
      <p:pic>
        <p:nvPicPr>
          <p:cNvPr id="38917" name="Picture 5">
            <a:extLst>
              <a:ext uri="{FF2B5EF4-FFF2-40B4-BE49-F238E27FC236}">
                <a16:creationId xmlns:a16="http://schemas.microsoft.com/office/drawing/2014/main" id="{ECEB3D18-15CF-4571-2E86-3FC3587F51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1000"/>
            <a:ext cx="962025" cy="1219200"/>
          </a:xfrm>
          <a:prstGeom prst="rect">
            <a:avLst/>
          </a:prstGeom>
          <a:noFill/>
          <a:extLst>
            <a:ext uri="{909E8E84-426E-40DD-AFC4-6F175D3DCCD1}">
              <a14:hiddenFill xmlns:a14="http://schemas.microsoft.com/office/drawing/2010/main">
                <a:solidFill>
                  <a:srgbClr val="FFFFFF"/>
                </a:solidFill>
              </a14:hiddenFill>
            </a:ext>
          </a:extLst>
        </p:spPr>
      </p:pic>
      <p:sp>
        <p:nvSpPr>
          <p:cNvPr id="38918" name="Text Box 6">
            <a:extLst>
              <a:ext uri="{FF2B5EF4-FFF2-40B4-BE49-F238E27FC236}">
                <a16:creationId xmlns:a16="http://schemas.microsoft.com/office/drawing/2014/main" id="{0BB22B63-4059-139E-8D0D-1BD2E147FB62}"/>
              </a:ext>
            </a:extLst>
          </p:cNvPr>
          <p:cNvSpPr txBox="1">
            <a:spLocks noChangeArrowheads="1"/>
          </p:cNvSpPr>
          <p:nvPr/>
        </p:nvSpPr>
        <p:spPr bwMode="auto">
          <a:xfrm>
            <a:off x="0" y="16764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a:solidFill>
                  <a:schemeClr val="bg1"/>
                </a:solidFill>
              </a:rPr>
              <a:t>Kirchhoff</a:t>
            </a:r>
          </a:p>
        </p:txBody>
      </p:sp>
      <p:sp>
        <p:nvSpPr>
          <p:cNvPr id="38919" name="Text Box 7">
            <a:extLst>
              <a:ext uri="{FF2B5EF4-FFF2-40B4-BE49-F238E27FC236}">
                <a16:creationId xmlns:a16="http://schemas.microsoft.com/office/drawing/2014/main" id="{F0F2593A-04F6-616C-891F-74C5D6015710}"/>
              </a:ext>
            </a:extLst>
          </p:cNvPr>
          <p:cNvSpPr txBox="1">
            <a:spLocks noChangeArrowheads="1"/>
          </p:cNvSpPr>
          <p:nvPr/>
        </p:nvSpPr>
        <p:spPr bwMode="auto">
          <a:xfrm>
            <a:off x="8077200" y="16764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a:solidFill>
                  <a:schemeClr val="bg1"/>
                </a:solidFill>
              </a:rPr>
              <a:t>Bunsen</a:t>
            </a:r>
            <a:endParaRPr lang="en-US" altLang="en-US" sz="1600"/>
          </a:p>
        </p:txBody>
      </p:sp>
      <p:sp>
        <p:nvSpPr>
          <p:cNvPr id="38920" name="Text Box 8">
            <a:extLst>
              <a:ext uri="{FF2B5EF4-FFF2-40B4-BE49-F238E27FC236}">
                <a16:creationId xmlns:a16="http://schemas.microsoft.com/office/drawing/2014/main" id="{B546452C-A3D4-4B9A-3198-271286CDF0C7}"/>
              </a:ext>
            </a:extLst>
          </p:cNvPr>
          <p:cNvSpPr txBox="1">
            <a:spLocks noChangeArrowheads="1"/>
          </p:cNvSpPr>
          <p:nvPr/>
        </p:nvSpPr>
        <p:spPr bwMode="auto">
          <a:xfrm>
            <a:off x="1295400" y="1447800"/>
            <a:ext cx="9144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latin typeface="Arial" panose="020B0604020202020204" pitchFamily="34" charset="0"/>
              </a:rPr>
              <a:t>OF THE SUN</a:t>
            </a:r>
            <a:endParaRPr lang="en-US" altLang="en-US"/>
          </a:p>
        </p:txBody>
      </p:sp>
      <p:sp>
        <p:nvSpPr>
          <p:cNvPr id="38921" name="Text Box 9">
            <a:extLst>
              <a:ext uri="{FF2B5EF4-FFF2-40B4-BE49-F238E27FC236}">
                <a16:creationId xmlns:a16="http://schemas.microsoft.com/office/drawing/2014/main" id="{395EBD79-DD01-F166-A709-FA47B81C03F6}"/>
              </a:ext>
            </a:extLst>
          </p:cNvPr>
          <p:cNvSpPr txBox="1">
            <a:spLocks noChangeArrowheads="1"/>
          </p:cNvSpPr>
          <p:nvPr/>
        </p:nvSpPr>
        <p:spPr bwMode="auto">
          <a:xfrm>
            <a:off x="228600" y="2209800"/>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chemeClr val="bg1"/>
                </a:solidFill>
              </a:rPr>
              <a:t>1859</a:t>
            </a:r>
          </a:p>
        </p:txBody>
      </p:sp>
      <p:sp>
        <p:nvSpPr>
          <p:cNvPr id="38922" name="Line 10">
            <a:extLst>
              <a:ext uri="{FF2B5EF4-FFF2-40B4-BE49-F238E27FC236}">
                <a16:creationId xmlns:a16="http://schemas.microsoft.com/office/drawing/2014/main" id="{73FD5266-C8E0-8C0B-542F-F4CC5CFE87CF}"/>
              </a:ext>
            </a:extLst>
          </p:cNvPr>
          <p:cNvSpPr>
            <a:spLocks noChangeShapeType="1"/>
          </p:cNvSpPr>
          <p:nvPr/>
        </p:nvSpPr>
        <p:spPr bwMode="auto">
          <a:xfrm flipV="1">
            <a:off x="3124200" y="1828800"/>
            <a:ext cx="0" cy="3810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3" name="Line 11">
            <a:extLst>
              <a:ext uri="{FF2B5EF4-FFF2-40B4-BE49-F238E27FC236}">
                <a16:creationId xmlns:a16="http://schemas.microsoft.com/office/drawing/2014/main" id="{E4BC03D9-46CE-9D20-2E6B-E95D41FA41AD}"/>
              </a:ext>
            </a:extLst>
          </p:cNvPr>
          <p:cNvSpPr>
            <a:spLocks noChangeShapeType="1"/>
          </p:cNvSpPr>
          <p:nvPr/>
        </p:nvSpPr>
        <p:spPr bwMode="auto">
          <a:xfrm flipV="1">
            <a:off x="6248400" y="1828800"/>
            <a:ext cx="0" cy="3810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4" name="Line 12">
            <a:extLst>
              <a:ext uri="{FF2B5EF4-FFF2-40B4-BE49-F238E27FC236}">
                <a16:creationId xmlns:a16="http://schemas.microsoft.com/office/drawing/2014/main" id="{16501EAF-62BE-FA28-89AA-4ADEE315DA18}"/>
              </a:ext>
            </a:extLst>
          </p:cNvPr>
          <p:cNvSpPr>
            <a:spLocks noChangeShapeType="1"/>
          </p:cNvSpPr>
          <p:nvPr/>
        </p:nvSpPr>
        <p:spPr bwMode="auto">
          <a:xfrm flipV="1">
            <a:off x="7162800" y="1828800"/>
            <a:ext cx="0" cy="3810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8922"/>
                                        </p:tgtEl>
                                        <p:attrNameLst>
                                          <p:attrName>style.visibility</p:attrName>
                                        </p:attrNameLst>
                                      </p:cBhvr>
                                      <p:to>
                                        <p:strVal val="visible"/>
                                      </p:to>
                                    </p:set>
                                    <p:animEffect transition="in" filter="wipe(down)">
                                      <p:cBhvr>
                                        <p:cTn id="7" dur="500"/>
                                        <p:tgtEl>
                                          <p:spTgt spid="38922"/>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38923"/>
                                        </p:tgtEl>
                                        <p:attrNameLst>
                                          <p:attrName>style.visibility</p:attrName>
                                        </p:attrNameLst>
                                      </p:cBhvr>
                                      <p:to>
                                        <p:strVal val="visible"/>
                                      </p:to>
                                    </p:set>
                                    <p:animEffect transition="in" filter="wipe(down)">
                                      <p:cBhvr>
                                        <p:cTn id="11" dur="500"/>
                                        <p:tgtEl>
                                          <p:spTgt spid="38923"/>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924"/>
                                        </p:tgtEl>
                                        <p:attrNameLst>
                                          <p:attrName>style.visibility</p:attrName>
                                        </p:attrNameLst>
                                      </p:cBhvr>
                                      <p:to>
                                        <p:strVal val="visible"/>
                                      </p:to>
                                    </p:set>
                                    <p:animEffect transition="in" filter="wipe(down)">
                                      <p:cBhvr>
                                        <p:cTn id="15" dur="500"/>
                                        <p:tgtEl>
                                          <p:spTgt spid="38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5F57519E-DEEB-0BA7-A40B-83C11C05AF21}"/>
              </a:ext>
            </a:extLst>
          </p:cNvPr>
          <p:cNvSpPr>
            <a:spLocks noGrp="1"/>
          </p:cNvSpPr>
          <p:nvPr>
            <p:ph type="sldNum" sz="quarter" idx="12"/>
          </p:nvPr>
        </p:nvSpPr>
        <p:spPr/>
        <p:txBody>
          <a:bodyPr/>
          <a:lstStyle/>
          <a:p>
            <a:fld id="{77EA9D34-B28B-A542-9C26-8C7C4C895189}" type="slidenum">
              <a:rPr lang="en-US" altLang="en-US"/>
              <a:pPr/>
              <a:t>15</a:t>
            </a:fld>
            <a:endParaRPr lang="en-US" altLang="en-US">
              <a:solidFill>
                <a:schemeClr val="tx1"/>
              </a:solidFill>
            </a:endParaRPr>
          </a:p>
        </p:txBody>
      </p:sp>
      <p:sp>
        <p:nvSpPr>
          <p:cNvPr id="34818" name="Rectangle 2">
            <a:extLst>
              <a:ext uri="{FF2B5EF4-FFF2-40B4-BE49-F238E27FC236}">
                <a16:creationId xmlns:a16="http://schemas.microsoft.com/office/drawing/2014/main" id="{4CCF2D09-446B-CC5B-FEA7-6A0F654937E3}"/>
              </a:ext>
            </a:extLst>
          </p:cNvPr>
          <p:cNvSpPr>
            <a:spLocks noGrp="1" noChangeArrowheads="1"/>
          </p:cNvSpPr>
          <p:nvPr>
            <p:ph type="title"/>
          </p:nvPr>
        </p:nvSpPr>
        <p:spPr>
          <a:xfrm>
            <a:off x="685800" y="304800"/>
            <a:ext cx="7772400" cy="1143000"/>
          </a:xfrm>
        </p:spPr>
        <p:txBody>
          <a:bodyPr/>
          <a:lstStyle/>
          <a:p>
            <a:r>
              <a:rPr lang="en-US" altLang="en-US" sz="3600" i="1">
                <a:latin typeface="Trebuchet MS" panose="020B0703020202090204" pitchFamily="34" charset="0"/>
              </a:rPr>
              <a:t>Confirmed: The Sun is a Star!</a:t>
            </a:r>
            <a:endParaRPr lang="en-US" altLang="en-US"/>
          </a:p>
        </p:txBody>
      </p:sp>
      <p:sp>
        <p:nvSpPr>
          <p:cNvPr id="34822" name="Text Box 6">
            <a:extLst>
              <a:ext uri="{FF2B5EF4-FFF2-40B4-BE49-F238E27FC236}">
                <a16:creationId xmlns:a16="http://schemas.microsoft.com/office/drawing/2014/main" id="{C24C8092-BA6B-2711-7258-E2F6F61A8C6F}"/>
              </a:ext>
            </a:extLst>
          </p:cNvPr>
          <p:cNvSpPr txBox="1">
            <a:spLocks noChangeArrowheads="1"/>
          </p:cNvSpPr>
          <p:nvPr/>
        </p:nvSpPr>
        <p:spPr bwMode="auto">
          <a:xfrm>
            <a:off x="762000" y="44958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pic>
        <p:nvPicPr>
          <p:cNvPr id="34824" name="Picture 8">
            <a:extLst>
              <a:ext uri="{FF2B5EF4-FFF2-40B4-BE49-F238E27FC236}">
                <a16:creationId xmlns:a16="http://schemas.microsoft.com/office/drawing/2014/main" id="{05873269-4049-C4E8-685B-BB4579F54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52600"/>
            <a:ext cx="2667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34825" name="Text Box 9">
            <a:extLst>
              <a:ext uri="{FF2B5EF4-FFF2-40B4-BE49-F238E27FC236}">
                <a16:creationId xmlns:a16="http://schemas.microsoft.com/office/drawing/2014/main" id="{03129443-13C9-F114-7C8A-8731D2F9D8A6}"/>
              </a:ext>
            </a:extLst>
          </p:cNvPr>
          <p:cNvSpPr txBox="1">
            <a:spLocks noChangeArrowheads="1"/>
          </p:cNvSpPr>
          <p:nvPr/>
        </p:nvSpPr>
        <p:spPr bwMode="auto">
          <a:xfrm>
            <a:off x="3810000" y="2438400"/>
            <a:ext cx="685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5400">
                <a:solidFill>
                  <a:schemeClr val="bg1"/>
                </a:solidFill>
              </a:rPr>
              <a:t>=</a:t>
            </a:r>
            <a:endParaRPr lang="en-US" altLang="en-US"/>
          </a:p>
        </p:txBody>
      </p:sp>
      <p:sp>
        <p:nvSpPr>
          <p:cNvPr id="34826" name="Text Box 10">
            <a:extLst>
              <a:ext uri="{FF2B5EF4-FFF2-40B4-BE49-F238E27FC236}">
                <a16:creationId xmlns:a16="http://schemas.microsoft.com/office/drawing/2014/main" id="{BA6E544F-88FC-6C90-BBCA-793EB10D864D}"/>
              </a:ext>
            </a:extLst>
          </p:cNvPr>
          <p:cNvSpPr txBox="1">
            <a:spLocks noChangeArrowheads="1"/>
          </p:cNvSpPr>
          <p:nvPr/>
        </p:nvSpPr>
        <p:spPr bwMode="auto">
          <a:xfrm>
            <a:off x="990600" y="4953000"/>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i="1">
                <a:solidFill>
                  <a:schemeClr val="bg1"/>
                </a:solidFill>
                <a:latin typeface="Trebuchet MS" panose="020B0703020202090204" pitchFamily="34" charset="0"/>
              </a:rPr>
              <a:t>The stars are other Suns!</a:t>
            </a:r>
          </a:p>
        </p:txBody>
      </p:sp>
      <p:sp>
        <p:nvSpPr>
          <p:cNvPr id="34827" name="Text Box 11">
            <a:extLst>
              <a:ext uri="{FF2B5EF4-FFF2-40B4-BE49-F238E27FC236}">
                <a16:creationId xmlns:a16="http://schemas.microsoft.com/office/drawing/2014/main" id="{DBCD1B20-2D6F-75FB-F018-07E838EEAA0A}"/>
              </a:ext>
            </a:extLst>
          </p:cNvPr>
          <p:cNvSpPr txBox="1">
            <a:spLocks noChangeArrowheads="1"/>
          </p:cNvSpPr>
          <p:nvPr/>
        </p:nvSpPr>
        <p:spPr bwMode="auto">
          <a:xfrm>
            <a:off x="4267200" y="6019800"/>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1863</a:t>
            </a:r>
            <a:endParaRPr lang="en-US" altLang="en-US" sz="1200"/>
          </a:p>
        </p:txBody>
      </p:sp>
      <p:pic>
        <p:nvPicPr>
          <p:cNvPr id="34828" name="Picture 12">
            <a:extLst>
              <a:ext uri="{FF2B5EF4-FFF2-40B4-BE49-F238E27FC236}">
                <a16:creationId xmlns:a16="http://schemas.microsoft.com/office/drawing/2014/main" id="{30A5DADB-43D0-D6DB-8A5E-574B2318A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28800"/>
            <a:ext cx="3810000" cy="26257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C689892-05E8-CFC5-5454-E7268F474E8D}"/>
              </a:ext>
            </a:extLst>
          </p:cNvPr>
          <p:cNvSpPr>
            <a:spLocks noGrp="1"/>
          </p:cNvSpPr>
          <p:nvPr>
            <p:ph type="sldNum" sz="quarter" idx="12"/>
          </p:nvPr>
        </p:nvSpPr>
        <p:spPr/>
        <p:txBody>
          <a:bodyPr/>
          <a:lstStyle/>
          <a:p>
            <a:fld id="{DB03A926-045F-1146-9119-8802F6A01CB8}" type="slidenum">
              <a:rPr lang="en-US" altLang="en-US"/>
              <a:pPr/>
              <a:t>16</a:t>
            </a:fld>
            <a:endParaRPr lang="en-US" altLang="en-US">
              <a:solidFill>
                <a:schemeClr val="tx1"/>
              </a:solidFill>
            </a:endParaRPr>
          </a:p>
        </p:txBody>
      </p:sp>
      <p:pic>
        <p:nvPicPr>
          <p:cNvPr id="120854" name="Picture 22">
            <a:extLst>
              <a:ext uri="{FF2B5EF4-FFF2-40B4-BE49-F238E27FC236}">
                <a16:creationId xmlns:a16="http://schemas.microsoft.com/office/drawing/2014/main" id="{B81C022E-B531-CF4C-FE04-10CF5A882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048000"/>
            <a:ext cx="5816600" cy="1824038"/>
          </a:xfrm>
          <a:prstGeom prst="rect">
            <a:avLst/>
          </a:prstGeom>
          <a:noFill/>
          <a:extLst>
            <a:ext uri="{909E8E84-426E-40DD-AFC4-6F175D3DCCD1}">
              <a14:hiddenFill xmlns:a14="http://schemas.microsoft.com/office/drawing/2010/main">
                <a:solidFill>
                  <a:srgbClr val="FFFFFF"/>
                </a:solidFill>
              </a14:hiddenFill>
            </a:ext>
          </a:extLst>
        </p:spPr>
      </p:pic>
      <p:pic>
        <p:nvPicPr>
          <p:cNvPr id="120834" name="Picture 2">
            <a:extLst>
              <a:ext uri="{FF2B5EF4-FFF2-40B4-BE49-F238E27FC236}">
                <a16:creationId xmlns:a16="http://schemas.microsoft.com/office/drawing/2014/main" id="{D788E4BE-C31E-031F-27EC-9A281FA627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862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835" name="Rectangle 3">
            <a:extLst>
              <a:ext uri="{FF2B5EF4-FFF2-40B4-BE49-F238E27FC236}">
                <a16:creationId xmlns:a16="http://schemas.microsoft.com/office/drawing/2014/main" id="{B89ADA2C-CD4B-857A-DDA8-674040083B9E}"/>
              </a:ext>
            </a:extLst>
          </p:cNvPr>
          <p:cNvSpPr>
            <a:spLocks noGrp="1" noChangeArrowheads="1"/>
          </p:cNvSpPr>
          <p:nvPr>
            <p:ph type="title"/>
          </p:nvPr>
        </p:nvSpPr>
        <p:spPr/>
        <p:txBody>
          <a:bodyPr/>
          <a:lstStyle/>
          <a:p>
            <a:r>
              <a:rPr lang="en-US" altLang="en-US" sz="3600" i="1">
                <a:latin typeface="Trebuchet MS" panose="020B0703020202090204" pitchFamily="34" charset="0"/>
              </a:rPr>
              <a:t>Big Question 4: </a:t>
            </a:r>
            <a:br>
              <a:rPr lang="en-US" altLang="en-US" sz="3600" i="1">
                <a:latin typeface="Trebuchet MS" panose="020B0703020202090204" pitchFamily="34" charset="0"/>
              </a:rPr>
            </a:br>
            <a:r>
              <a:rPr lang="en-US" altLang="en-US" sz="3600" i="1">
                <a:latin typeface="Trebuchet MS" panose="020B0703020202090204" pitchFamily="34" charset="0"/>
              </a:rPr>
              <a:t>Where is the Sun in our Galaxy?</a:t>
            </a:r>
            <a:endParaRPr lang="en-US" altLang="en-US" sz="2800" i="1">
              <a:solidFill>
                <a:srgbClr val="FFEA47"/>
              </a:solidFill>
              <a:latin typeface="Trebuchet MS" panose="020B0703020202090204" pitchFamily="34" charset="0"/>
            </a:endParaRPr>
          </a:p>
        </p:txBody>
      </p:sp>
      <p:sp>
        <p:nvSpPr>
          <p:cNvPr id="120838" name="AutoShape 6">
            <a:extLst>
              <a:ext uri="{FF2B5EF4-FFF2-40B4-BE49-F238E27FC236}">
                <a16:creationId xmlns:a16="http://schemas.microsoft.com/office/drawing/2014/main" id="{E2841479-3584-805E-0163-43A80BC49D62}"/>
              </a:ext>
            </a:extLst>
          </p:cNvPr>
          <p:cNvSpPr>
            <a:spLocks noChangeArrowheads="1"/>
          </p:cNvSpPr>
          <p:nvPr/>
        </p:nvSpPr>
        <p:spPr bwMode="auto">
          <a:xfrm>
            <a:off x="685800" y="1752600"/>
            <a:ext cx="1447800" cy="1676400"/>
          </a:xfrm>
          <a:prstGeom prst="wedgeRoundRectCallout">
            <a:avLst>
              <a:gd name="adj1" fmla="val 33444"/>
              <a:gd name="adj2" fmla="val 102843"/>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imes New Roman" panose="02020603050405020304" pitchFamily="18" charset="0"/>
              </a:rPr>
              <a:t>Is the </a:t>
            </a:r>
          </a:p>
          <a:p>
            <a:pPr algn="ctr"/>
            <a:r>
              <a:rPr lang="en-US" altLang="en-US" sz="1800">
                <a:solidFill>
                  <a:schemeClr val="bg1"/>
                </a:solidFill>
                <a:latin typeface="Times New Roman" panose="02020603050405020304" pitchFamily="18" charset="0"/>
              </a:rPr>
              <a:t>Solar System </a:t>
            </a:r>
          </a:p>
          <a:p>
            <a:pPr algn="ctr"/>
            <a:r>
              <a:rPr lang="en-US" altLang="en-US" sz="1800">
                <a:solidFill>
                  <a:schemeClr val="bg1"/>
                </a:solidFill>
                <a:latin typeface="Times New Roman" panose="02020603050405020304" pitchFamily="18" charset="0"/>
              </a:rPr>
              <a:t>at the </a:t>
            </a:r>
          </a:p>
          <a:p>
            <a:pPr algn="ctr"/>
            <a:r>
              <a:rPr lang="en-US" altLang="en-US" sz="1800">
                <a:solidFill>
                  <a:schemeClr val="bg1"/>
                </a:solidFill>
                <a:latin typeface="Times New Roman" panose="02020603050405020304" pitchFamily="18" charset="0"/>
              </a:rPr>
              <a:t>center of</a:t>
            </a:r>
          </a:p>
          <a:p>
            <a:pPr algn="ctr"/>
            <a:r>
              <a:rPr lang="en-US" altLang="en-US" sz="1800">
                <a:solidFill>
                  <a:schemeClr val="bg1"/>
                </a:solidFill>
                <a:latin typeface="Times New Roman" panose="02020603050405020304" pitchFamily="18" charset="0"/>
              </a:rPr>
              <a:t> the Galaxy?</a:t>
            </a:r>
          </a:p>
        </p:txBody>
      </p:sp>
      <p:sp>
        <p:nvSpPr>
          <p:cNvPr id="120842" name="Text Box 10">
            <a:extLst>
              <a:ext uri="{FF2B5EF4-FFF2-40B4-BE49-F238E27FC236}">
                <a16:creationId xmlns:a16="http://schemas.microsoft.com/office/drawing/2014/main" id="{75A4B80B-D58A-5F65-E0E4-3ECC806460A5}"/>
              </a:ext>
            </a:extLst>
          </p:cNvPr>
          <p:cNvSpPr txBox="1">
            <a:spLocks noChangeArrowheads="1"/>
          </p:cNvSpPr>
          <p:nvPr/>
        </p:nvSpPr>
        <p:spPr bwMode="auto">
          <a:xfrm>
            <a:off x="5486400" y="1752600"/>
            <a:ext cx="6096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600">
                <a:solidFill>
                  <a:srgbClr val="0000FF"/>
                </a:solidFill>
              </a:rPr>
              <a:t>?</a:t>
            </a:r>
            <a:endParaRPr lang="en-US" altLang="en-US"/>
          </a:p>
        </p:txBody>
      </p:sp>
      <p:sp>
        <p:nvSpPr>
          <p:cNvPr id="120840" name="Line 8">
            <a:extLst>
              <a:ext uri="{FF2B5EF4-FFF2-40B4-BE49-F238E27FC236}">
                <a16:creationId xmlns:a16="http://schemas.microsoft.com/office/drawing/2014/main" id="{1BE8B7D5-81DC-4D1F-820D-FE0D935A389A}"/>
              </a:ext>
            </a:extLst>
          </p:cNvPr>
          <p:cNvSpPr>
            <a:spLocks noChangeShapeType="1"/>
          </p:cNvSpPr>
          <p:nvPr/>
        </p:nvSpPr>
        <p:spPr bwMode="auto">
          <a:xfrm>
            <a:off x="5791200" y="2743200"/>
            <a:ext cx="0" cy="990600"/>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849" name="Text Box 17">
            <a:extLst>
              <a:ext uri="{FF2B5EF4-FFF2-40B4-BE49-F238E27FC236}">
                <a16:creationId xmlns:a16="http://schemas.microsoft.com/office/drawing/2014/main" id="{37E1E162-DC67-3A13-CFA3-A989CABB0941}"/>
              </a:ext>
            </a:extLst>
          </p:cNvPr>
          <p:cNvSpPr txBox="1">
            <a:spLocks noChangeArrowheads="1"/>
          </p:cNvSpPr>
          <p:nvPr/>
        </p:nvSpPr>
        <p:spPr bwMode="auto">
          <a:xfrm>
            <a:off x="2819400" y="4876800"/>
            <a:ext cx="6019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000">
                <a:solidFill>
                  <a:schemeClr val="bg2"/>
                </a:solidFill>
              </a:rPr>
              <a:t>Galaxy image credit: Hugo, Gaul, Block (KPNO Visitor Program), NOAO, AURA, NSF (modified)</a:t>
            </a:r>
            <a:endParaRPr lang="en-US" altLang="en-US" sz="1200">
              <a:solidFill>
                <a:schemeClr val="bg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FCCB03E8-88B6-327B-5FBF-167A10FEF72F}"/>
              </a:ext>
            </a:extLst>
          </p:cNvPr>
          <p:cNvSpPr>
            <a:spLocks noGrp="1"/>
          </p:cNvSpPr>
          <p:nvPr>
            <p:ph type="sldNum" sz="quarter" idx="12"/>
          </p:nvPr>
        </p:nvSpPr>
        <p:spPr/>
        <p:txBody>
          <a:bodyPr/>
          <a:lstStyle/>
          <a:p>
            <a:fld id="{853F0768-42D7-1842-B8A6-12A983720DBF}" type="slidenum">
              <a:rPr lang="en-US" altLang="en-US"/>
              <a:pPr/>
              <a:t>17</a:t>
            </a:fld>
            <a:endParaRPr lang="en-US" altLang="en-US">
              <a:solidFill>
                <a:schemeClr val="tx1"/>
              </a:solidFill>
            </a:endParaRPr>
          </a:p>
        </p:txBody>
      </p:sp>
      <p:sp>
        <p:nvSpPr>
          <p:cNvPr id="14338" name="Rectangle 2">
            <a:extLst>
              <a:ext uri="{FF2B5EF4-FFF2-40B4-BE49-F238E27FC236}">
                <a16:creationId xmlns:a16="http://schemas.microsoft.com/office/drawing/2014/main" id="{705EAD65-E3C0-6E99-678A-3A469D08FC06}"/>
              </a:ext>
            </a:extLst>
          </p:cNvPr>
          <p:cNvSpPr>
            <a:spLocks noGrp="1" noChangeArrowheads="1"/>
          </p:cNvSpPr>
          <p:nvPr>
            <p:ph type="title"/>
          </p:nvPr>
        </p:nvSpPr>
        <p:spPr>
          <a:xfrm>
            <a:off x="0" y="0"/>
            <a:ext cx="9144000" cy="1143000"/>
          </a:xfrm>
        </p:spPr>
        <p:txBody>
          <a:bodyPr/>
          <a:lstStyle/>
          <a:p>
            <a:r>
              <a:rPr lang="en-US" altLang="en-US" sz="3600" i="1">
                <a:latin typeface="Trebuchet MS" panose="020B0703020202090204" pitchFamily="34" charset="0"/>
              </a:rPr>
              <a:t>Shapley observes dense star clusters . . .</a:t>
            </a:r>
            <a:endParaRPr lang="en-US" altLang="en-US"/>
          </a:p>
        </p:txBody>
      </p:sp>
      <p:pic>
        <p:nvPicPr>
          <p:cNvPr id="14340" name="Picture 4">
            <a:extLst>
              <a:ext uri="{FF2B5EF4-FFF2-40B4-BE49-F238E27FC236}">
                <a16:creationId xmlns:a16="http://schemas.microsoft.com/office/drawing/2014/main" id="{B6BDD8D6-7608-FEE1-2ED9-8A0A1FB4E4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475" y="1431925"/>
            <a:ext cx="995363" cy="122713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a:extLst>
              <a:ext uri="{FF2B5EF4-FFF2-40B4-BE49-F238E27FC236}">
                <a16:creationId xmlns:a16="http://schemas.microsoft.com/office/drawing/2014/main" id="{4BD94A72-3D83-F58F-45F7-62CD28D4F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431925"/>
            <a:ext cx="201612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a:extLst>
              <a:ext uri="{FF2B5EF4-FFF2-40B4-BE49-F238E27FC236}">
                <a16:creationId xmlns:a16="http://schemas.microsoft.com/office/drawing/2014/main" id="{9916C676-11E9-9C16-B3BE-FB24D53644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2057400"/>
            <a:ext cx="2438400" cy="1620838"/>
          </a:xfrm>
          <a:prstGeom prst="rect">
            <a:avLst/>
          </a:prstGeom>
          <a:noFill/>
          <a:extLst>
            <a:ext uri="{909E8E84-426E-40DD-AFC4-6F175D3DCCD1}">
              <a14:hiddenFill xmlns:a14="http://schemas.microsoft.com/office/drawing/2010/main">
                <a:solidFill>
                  <a:srgbClr val="FFFFFF"/>
                </a:solidFill>
              </a14:hiddenFill>
            </a:ext>
          </a:extLst>
        </p:spPr>
      </p:pic>
      <p:sp>
        <p:nvSpPr>
          <p:cNvPr id="14343" name="Text Box 7">
            <a:extLst>
              <a:ext uri="{FF2B5EF4-FFF2-40B4-BE49-F238E27FC236}">
                <a16:creationId xmlns:a16="http://schemas.microsoft.com/office/drawing/2014/main" id="{6221CF59-288C-8CFC-9F5A-F1D326587BBD}"/>
              </a:ext>
            </a:extLst>
          </p:cNvPr>
          <p:cNvSpPr txBox="1">
            <a:spLocks noChangeArrowheads="1"/>
          </p:cNvSpPr>
          <p:nvPr/>
        </p:nvSpPr>
        <p:spPr bwMode="auto">
          <a:xfrm>
            <a:off x="5562600" y="3733800"/>
            <a:ext cx="2438400" cy="97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i="1">
                <a:solidFill>
                  <a:schemeClr val="bg1"/>
                </a:solidFill>
                <a:latin typeface="Trebuchet MS" panose="020B0703020202090204" pitchFamily="34" charset="0"/>
              </a:rPr>
              <a:t>Globular Cluster M13</a:t>
            </a:r>
            <a:r>
              <a:rPr lang="en-US" altLang="en-US" sz="1200" i="1">
                <a:solidFill>
                  <a:schemeClr val="bg1"/>
                </a:solidFill>
                <a:latin typeface="Trebuchet MS" panose="020B0703020202090204" pitchFamily="34" charset="0"/>
              </a:rPr>
              <a:t> </a:t>
            </a:r>
          </a:p>
          <a:p>
            <a:pPr algn="ctr">
              <a:spcBef>
                <a:spcPct val="50000"/>
              </a:spcBef>
            </a:pPr>
            <a:r>
              <a:rPr lang="en-US" altLang="en-US" sz="1200">
                <a:solidFill>
                  <a:schemeClr val="bg2"/>
                </a:solidFill>
              </a:rPr>
              <a:t>Courtesy of Glenn Spiegelman</a:t>
            </a:r>
          </a:p>
        </p:txBody>
      </p:sp>
      <p:sp>
        <p:nvSpPr>
          <p:cNvPr id="14344" name="Text Box 8">
            <a:extLst>
              <a:ext uri="{FF2B5EF4-FFF2-40B4-BE49-F238E27FC236}">
                <a16:creationId xmlns:a16="http://schemas.microsoft.com/office/drawing/2014/main" id="{74C2F0B0-5ABF-3F5A-F18A-13C9E79BFD2E}"/>
              </a:ext>
            </a:extLst>
          </p:cNvPr>
          <p:cNvSpPr txBox="1">
            <a:spLocks noChangeArrowheads="1"/>
          </p:cNvSpPr>
          <p:nvPr/>
        </p:nvSpPr>
        <p:spPr bwMode="auto">
          <a:xfrm>
            <a:off x="2438400" y="5257800"/>
            <a:ext cx="2971800"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i="1">
                <a:solidFill>
                  <a:schemeClr val="bg1"/>
                </a:solidFill>
                <a:latin typeface="Trebuchet MS" panose="020B0703020202090204" pitchFamily="34" charset="0"/>
              </a:rPr>
              <a:t>Mount Wilson 60-inch Reflector Telescope (completed in 1914)</a:t>
            </a:r>
          </a:p>
          <a:p>
            <a:pPr algn="ctr">
              <a:spcBef>
                <a:spcPct val="50000"/>
              </a:spcBef>
            </a:pPr>
            <a:r>
              <a:rPr lang="en-US" altLang="en-US" sz="1200">
                <a:solidFill>
                  <a:schemeClr val="bg2"/>
                </a:solidFill>
              </a:rPr>
              <a:t>Courtesy of Gale Gant</a:t>
            </a:r>
          </a:p>
        </p:txBody>
      </p:sp>
      <p:sp>
        <p:nvSpPr>
          <p:cNvPr id="14345" name="Text Box 9">
            <a:extLst>
              <a:ext uri="{FF2B5EF4-FFF2-40B4-BE49-F238E27FC236}">
                <a16:creationId xmlns:a16="http://schemas.microsoft.com/office/drawing/2014/main" id="{E9E1EF85-1F45-76B1-284C-7347CB562869}"/>
              </a:ext>
            </a:extLst>
          </p:cNvPr>
          <p:cNvSpPr txBox="1">
            <a:spLocks noChangeArrowheads="1"/>
          </p:cNvSpPr>
          <p:nvPr/>
        </p:nvSpPr>
        <p:spPr bwMode="auto">
          <a:xfrm>
            <a:off x="1371600" y="2667000"/>
            <a:ext cx="10826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i="1">
                <a:solidFill>
                  <a:schemeClr val="bg1"/>
                </a:solidFill>
                <a:latin typeface="Trebuchet MS" panose="020B0703020202090204" pitchFamily="34" charset="0"/>
              </a:rPr>
              <a:t>Harlow Shapley</a:t>
            </a:r>
            <a:endParaRPr lang="en-US" altLang="en-US" sz="1200" i="1">
              <a:solidFill>
                <a:schemeClr val="bg1"/>
              </a:solidFill>
              <a:latin typeface="Trebuchet MS" panose="020B0703020202090204" pitchFamily="34" charset="0"/>
            </a:endParaRPr>
          </a:p>
        </p:txBody>
      </p:sp>
      <p:pic>
        <p:nvPicPr>
          <p:cNvPr id="14347" name="Picture 11">
            <a:extLst>
              <a:ext uri="{FF2B5EF4-FFF2-40B4-BE49-F238E27FC236}">
                <a16:creationId xmlns:a16="http://schemas.microsoft.com/office/drawing/2014/main" id="{1E756C6F-A02E-F869-0216-277475F0AC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657600"/>
            <a:ext cx="1385888" cy="134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8" name="Text Box 12">
            <a:extLst>
              <a:ext uri="{FF2B5EF4-FFF2-40B4-BE49-F238E27FC236}">
                <a16:creationId xmlns:a16="http://schemas.microsoft.com/office/drawing/2014/main" id="{C5D71C85-9033-FBAB-4B06-48411B4A51F4}"/>
              </a:ext>
            </a:extLst>
          </p:cNvPr>
          <p:cNvSpPr txBox="1">
            <a:spLocks noChangeArrowheads="1"/>
          </p:cNvSpPr>
          <p:nvPr/>
        </p:nvSpPr>
        <p:spPr bwMode="auto">
          <a:xfrm>
            <a:off x="1066800" y="5029200"/>
            <a:ext cx="1295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i="1">
                <a:solidFill>
                  <a:schemeClr val="bg1"/>
                </a:solidFill>
                <a:latin typeface="Trebuchet MS" panose="020B0703020202090204" pitchFamily="34" charset="0"/>
              </a:rPr>
              <a:t>Henrietta Leavitt</a:t>
            </a:r>
            <a:endParaRPr lang="en-US" altLang="en-US" sz="1200" i="1">
              <a:solidFill>
                <a:schemeClr val="bg1"/>
              </a:solidFill>
              <a:latin typeface="Trebuchet MS" panose="020B070302020209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8387AA3-EB1F-7F69-43E3-1F9F3D046E24}"/>
              </a:ext>
            </a:extLst>
          </p:cNvPr>
          <p:cNvSpPr>
            <a:spLocks noGrp="1"/>
          </p:cNvSpPr>
          <p:nvPr>
            <p:ph type="sldNum" sz="quarter" idx="12"/>
          </p:nvPr>
        </p:nvSpPr>
        <p:spPr/>
        <p:txBody>
          <a:bodyPr/>
          <a:lstStyle/>
          <a:p>
            <a:fld id="{A3B68137-967B-EC40-9404-E956EE718E43}" type="slidenum">
              <a:rPr lang="en-US" altLang="en-US"/>
              <a:pPr/>
              <a:t>18</a:t>
            </a:fld>
            <a:endParaRPr lang="en-US" altLang="en-US">
              <a:solidFill>
                <a:schemeClr val="tx1"/>
              </a:solidFill>
            </a:endParaRPr>
          </a:p>
        </p:txBody>
      </p:sp>
      <p:sp>
        <p:nvSpPr>
          <p:cNvPr id="27650" name="Rectangle 2">
            <a:extLst>
              <a:ext uri="{FF2B5EF4-FFF2-40B4-BE49-F238E27FC236}">
                <a16:creationId xmlns:a16="http://schemas.microsoft.com/office/drawing/2014/main" id="{974DC34A-BFEA-1900-1237-BB7333976D6A}"/>
              </a:ext>
            </a:extLst>
          </p:cNvPr>
          <p:cNvSpPr>
            <a:spLocks noGrp="1" noChangeArrowheads="1"/>
          </p:cNvSpPr>
          <p:nvPr>
            <p:ph type="title"/>
          </p:nvPr>
        </p:nvSpPr>
        <p:spPr>
          <a:xfrm>
            <a:off x="685800" y="381000"/>
            <a:ext cx="7772400" cy="1143000"/>
          </a:xfrm>
        </p:spPr>
        <p:txBody>
          <a:bodyPr/>
          <a:lstStyle/>
          <a:p>
            <a:r>
              <a:rPr lang="en-US" altLang="en-US" sz="3600" i="1">
                <a:latin typeface="Trebuchet MS" panose="020B0703020202090204" pitchFamily="34" charset="0"/>
              </a:rPr>
              <a:t>Location of the Sun in the Galaxy?</a:t>
            </a:r>
            <a:endParaRPr lang="en-US" altLang="en-US"/>
          </a:p>
        </p:txBody>
      </p:sp>
      <p:sp>
        <p:nvSpPr>
          <p:cNvPr id="27653" name="Text Box 5">
            <a:extLst>
              <a:ext uri="{FF2B5EF4-FFF2-40B4-BE49-F238E27FC236}">
                <a16:creationId xmlns:a16="http://schemas.microsoft.com/office/drawing/2014/main" id="{6C2AEB6F-1C42-5F87-7CA2-F66FF3AB057B}"/>
              </a:ext>
            </a:extLst>
          </p:cNvPr>
          <p:cNvSpPr txBox="1">
            <a:spLocks noChangeArrowheads="1"/>
          </p:cNvSpPr>
          <p:nvPr/>
        </p:nvSpPr>
        <p:spPr bwMode="auto">
          <a:xfrm>
            <a:off x="914400" y="39624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000">
                <a:solidFill>
                  <a:schemeClr val="bg2"/>
                </a:solidFill>
              </a:rPr>
              <a:t>Galaxy image credit: Hugo, Gaul, Block (KPNO Visitor Program), NOAO, AURA, NSF</a:t>
            </a:r>
            <a:r>
              <a:rPr lang="en-US" altLang="en-US">
                <a:solidFill>
                  <a:schemeClr val="bg2"/>
                </a:solidFill>
              </a:rPr>
              <a:t> </a:t>
            </a:r>
            <a:r>
              <a:rPr lang="en-US" altLang="en-US" sz="1200">
                <a:solidFill>
                  <a:schemeClr val="bg2"/>
                </a:solidFill>
              </a:rPr>
              <a:t>- Globular cluster locations simulated</a:t>
            </a:r>
          </a:p>
        </p:txBody>
      </p:sp>
      <p:sp>
        <p:nvSpPr>
          <p:cNvPr id="27655" name="Text Box 7">
            <a:extLst>
              <a:ext uri="{FF2B5EF4-FFF2-40B4-BE49-F238E27FC236}">
                <a16:creationId xmlns:a16="http://schemas.microsoft.com/office/drawing/2014/main" id="{60481B82-1ED7-C829-23FC-7D69826355E9}"/>
              </a:ext>
            </a:extLst>
          </p:cNvPr>
          <p:cNvSpPr txBox="1">
            <a:spLocks noChangeArrowheads="1"/>
          </p:cNvSpPr>
          <p:nvPr/>
        </p:nvSpPr>
        <p:spPr bwMode="auto">
          <a:xfrm>
            <a:off x="914400" y="4800600"/>
            <a:ext cx="7391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If the Sun and planets were at the center, globular clusters would be evenly distributed around us.  </a:t>
            </a:r>
          </a:p>
          <a:p>
            <a:pPr algn="ctr">
              <a:spcBef>
                <a:spcPct val="50000"/>
              </a:spcBef>
            </a:pPr>
            <a:r>
              <a:rPr lang="en-US" altLang="en-US" i="1">
                <a:solidFill>
                  <a:schemeClr val="bg1"/>
                </a:solidFill>
                <a:latin typeface="Trebuchet MS" panose="020B0703020202090204" pitchFamily="34" charset="0"/>
              </a:rPr>
              <a:t>What did Shapley discover?</a:t>
            </a:r>
            <a:endParaRPr lang="en-US" altLang="en-US" sz="1200">
              <a:solidFill>
                <a:schemeClr val="bg1"/>
              </a:solidFill>
            </a:endParaRPr>
          </a:p>
        </p:txBody>
      </p:sp>
      <p:pic>
        <p:nvPicPr>
          <p:cNvPr id="27659" name="Picture 11">
            <a:extLst>
              <a:ext uri="{FF2B5EF4-FFF2-40B4-BE49-F238E27FC236}">
                <a16:creationId xmlns:a16="http://schemas.microsoft.com/office/drawing/2014/main" id="{0AEDA1B4-059A-34D2-D4EF-66C8F1BE3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0200"/>
            <a:ext cx="7620000" cy="2389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DF63F3A-DD11-A564-637C-ED39232C7E0F}"/>
              </a:ext>
            </a:extLst>
          </p:cNvPr>
          <p:cNvSpPr>
            <a:spLocks noGrp="1"/>
          </p:cNvSpPr>
          <p:nvPr>
            <p:ph type="sldNum" sz="quarter" idx="12"/>
          </p:nvPr>
        </p:nvSpPr>
        <p:spPr/>
        <p:txBody>
          <a:bodyPr/>
          <a:lstStyle/>
          <a:p>
            <a:fld id="{8A64BCC6-50BA-CD4C-86F4-1F4289932473}" type="slidenum">
              <a:rPr lang="en-US" altLang="en-US"/>
              <a:pPr/>
              <a:t>19</a:t>
            </a:fld>
            <a:endParaRPr lang="en-US" altLang="en-US">
              <a:solidFill>
                <a:schemeClr val="tx1"/>
              </a:solidFill>
            </a:endParaRPr>
          </a:p>
        </p:txBody>
      </p:sp>
      <p:sp>
        <p:nvSpPr>
          <p:cNvPr id="29698" name="Rectangle 2">
            <a:extLst>
              <a:ext uri="{FF2B5EF4-FFF2-40B4-BE49-F238E27FC236}">
                <a16:creationId xmlns:a16="http://schemas.microsoft.com/office/drawing/2014/main" id="{DDCE1E10-EBE7-4EE4-53F5-3C564E868270}"/>
              </a:ext>
            </a:extLst>
          </p:cNvPr>
          <p:cNvSpPr>
            <a:spLocks noGrp="1" noChangeArrowheads="1"/>
          </p:cNvSpPr>
          <p:nvPr>
            <p:ph type="title"/>
          </p:nvPr>
        </p:nvSpPr>
        <p:spPr>
          <a:xfrm>
            <a:off x="685800" y="304800"/>
            <a:ext cx="7772400" cy="1143000"/>
          </a:xfrm>
        </p:spPr>
        <p:txBody>
          <a:bodyPr/>
          <a:lstStyle/>
          <a:p>
            <a:r>
              <a:rPr lang="en-US" altLang="en-US" sz="3600" i="1">
                <a:latin typeface="Trebuchet MS" panose="020B0703020202090204" pitchFamily="34" charset="0"/>
              </a:rPr>
              <a:t>Location of the Sun in the Galaxy established!</a:t>
            </a:r>
            <a:endParaRPr lang="en-US" altLang="en-US"/>
          </a:p>
        </p:txBody>
      </p:sp>
      <p:sp>
        <p:nvSpPr>
          <p:cNvPr id="29701" name="Text Box 5">
            <a:extLst>
              <a:ext uri="{FF2B5EF4-FFF2-40B4-BE49-F238E27FC236}">
                <a16:creationId xmlns:a16="http://schemas.microsoft.com/office/drawing/2014/main" id="{EAE586DF-8F61-0C2A-8C43-4D906255BFAD}"/>
              </a:ext>
            </a:extLst>
          </p:cNvPr>
          <p:cNvSpPr txBox="1">
            <a:spLocks noChangeArrowheads="1"/>
          </p:cNvSpPr>
          <p:nvPr/>
        </p:nvSpPr>
        <p:spPr bwMode="auto">
          <a:xfrm>
            <a:off x="838200" y="4757738"/>
            <a:ext cx="746760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Globular clusters are distributed to one side of us.  </a:t>
            </a:r>
          </a:p>
          <a:p>
            <a:pPr algn="ctr">
              <a:spcBef>
                <a:spcPct val="50000"/>
              </a:spcBef>
            </a:pPr>
            <a:r>
              <a:rPr lang="en-US" altLang="en-US" i="1">
                <a:solidFill>
                  <a:schemeClr val="bg1"/>
                </a:solidFill>
                <a:latin typeface="Trebuchet MS" panose="020B0703020202090204" pitchFamily="34" charset="0"/>
              </a:rPr>
              <a:t>The Solar System is nearer the edge of the Galaxy!</a:t>
            </a:r>
          </a:p>
          <a:p>
            <a:pPr algn="ctr">
              <a:spcBef>
                <a:spcPct val="50000"/>
              </a:spcBef>
            </a:pPr>
            <a:endParaRPr lang="en-US" altLang="en-US" sz="1000" i="1">
              <a:solidFill>
                <a:schemeClr val="bg1"/>
              </a:solidFill>
              <a:latin typeface="Trebuchet MS" panose="020B0703020202090204" pitchFamily="34" charset="0"/>
            </a:endParaRPr>
          </a:p>
          <a:p>
            <a:pPr algn="ctr">
              <a:spcBef>
                <a:spcPct val="50000"/>
              </a:spcBef>
            </a:pPr>
            <a:r>
              <a:rPr lang="en-US" altLang="en-US" i="1">
                <a:solidFill>
                  <a:schemeClr val="bg1"/>
                </a:solidFill>
                <a:latin typeface="Trebuchet MS" panose="020B0703020202090204" pitchFamily="34" charset="0"/>
              </a:rPr>
              <a:t>1918</a:t>
            </a:r>
            <a:endParaRPr lang="en-US" altLang="en-US" sz="1200"/>
          </a:p>
        </p:txBody>
      </p:sp>
      <p:sp>
        <p:nvSpPr>
          <p:cNvPr id="29703" name="Text Box 7">
            <a:extLst>
              <a:ext uri="{FF2B5EF4-FFF2-40B4-BE49-F238E27FC236}">
                <a16:creationId xmlns:a16="http://schemas.microsoft.com/office/drawing/2014/main" id="{CD1DD760-45F1-6572-646A-3FA04A9576AE}"/>
              </a:ext>
            </a:extLst>
          </p:cNvPr>
          <p:cNvSpPr txBox="1">
            <a:spLocks noChangeArrowheads="1"/>
          </p:cNvSpPr>
          <p:nvPr/>
        </p:nvSpPr>
        <p:spPr bwMode="auto">
          <a:xfrm>
            <a:off x="914400" y="39624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000">
                <a:solidFill>
                  <a:schemeClr val="bg2"/>
                </a:solidFill>
              </a:rPr>
              <a:t>Galaxy image credit: Hugo, Gaul, Block (KPNO Visitor Program), NOAO, AURA, NSF</a:t>
            </a:r>
            <a:r>
              <a:rPr lang="en-US" altLang="en-US">
                <a:solidFill>
                  <a:schemeClr val="bg2"/>
                </a:solidFill>
              </a:rPr>
              <a:t> </a:t>
            </a:r>
            <a:r>
              <a:rPr lang="en-US" altLang="en-US" sz="1200">
                <a:solidFill>
                  <a:schemeClr val="bg2"/>
                </a:solidFill>
              </a:rPr>
              <a:t>- Globular cluster locations simulated</a:t>
            </a:r>
          </a:p>
        </p:txBody>
      </p:sp>
      <p:pic>
        <p:nvPicPr>
          <p:cNvPr id="29709" name="Picture 13">
            <a:extLst>
              <a:ext uri="{FF2B5EF4-FFF2-40B4-BE49-F238E27FC236}">
                <a16:creationId xmlns:a16="http://schemas.microsoft.com/office/drawing/2014/main" id="{6FE00DF4-54DF-11F5-A9B3-51133050C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0200"/>
            <a:ext cx="7645400" cy="2397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15E79771-F45B-6E46-B1B9-785F3E186D4B}"/>
              </a:ext>
            </a:extLst>
          </p:cNvPr>
          <p:cNvSpPr>
            <a:spLocks noGrp="1"/>
          </p:cNvSpPr>
          <p:nvPr>
            <p:ph type="sldNum" sz="quarter" idx="12"/>
          </p:nvPr>
        </p:nvSpPr>
        <p:spPr/>
        <p:txBody>
          <a:bodyPr/>
          <a:lstStyle/>
          <a:p>
            <a:fld id="{06E3D448-6AC0-DE4E-A531-B4852BF75D90}" type="slidenum">
              <a:rPr lang="en-US" altLang="en-US"/>
              <a:pPr/>
              <a:t>20</a:t>
            </a:fld>
            <a:endParaRPr lang="en-US" altLang="en-US">
              <a:solidFill>
                <a:schemeClr val="tx1"/>
              </a:solidFill>
            </a:endParaRPr>
          </a:p>
        </p:txBody>
      </p:sp>
      <p:pic>
        <p:nvPicPr>
          <p:cNvPr id="46103" name="Picture 23">
            <a:extLst>
              <a:ext uri="{FF2B5EF4-FFF2-40B4-BE49-F238E27FC236}">
                <a16:creationId xmlns:a16="http://schemas.microsoft.com/office/drawing/2014/main" id="{5A80FE68-3D64-DC09-DB83-35B287705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1148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2" name="Rectangle 2">
            <a:extLst>
              <a:ext uri="{FF2B5EF4-FFF2-40B4-BE49-F238E27FC236}">
                <a16:creationId xmlns:a16="http://schemas.microsoft.com/office/drawing/2014/main" id="{71BB8B1C-F030-83D6-79CC-E41972B90A8D}"/>
              </a:ext>
            </a:extLst>
          </p:cNvPr>
          <p:cNvSpPr>
            <a:spLocks noGrp="1" noChangeArrowheads="1"/>
          </p:cNvSpPr>
          <p:nvPr>
            <p:ph type="title"/>
          </p:nvPr>
        </p:nvSpPr>
        <p:spPr>
          <a:xfrm>
            <a:off x="609600" y="2667000"/>
            <a:ext cx="7772400" cy="1143000"/>
          </a:xfrm>
        </p:spPr>
        <p:txBody>
          <a:bodyPr/>
          <a:lstStyle/>
          <a:p>
            <a:r>
              <a:rPr lang="en-US" altLang="en-US" sz="3200" i="1">
                <a:latin typeface="Trebuchet MS" panose="020B0703020202090204" pitchFamily="34" charset="0"/>
              </a:rPr>
              <a:t>Big Question 5: One Galaxy or Many?</a:t>
            </a:r>
            <a:endParaRPr lang="en-US" altLang="en-US" sz="2800" i="1">
              <a:solidFill>
                <a:schemeClr val="tx1"/>
              </a:solidFill>
              <a:latin typeface="Trebuchet MS" panose="020B0703020202090204" pitchFamily="34" charset="0"/>
            </a:endParaRPr>
          </a:p>
        </p:txBody>
      </p:sp>
      <p:grpSp>
        <p:nvGrpSpPr>
          <p:cNvPr id="46104" name="Group 24">
            <a:extLst>
              <a:ext uri="{FF2B5EF4-FFF2-40B4-BE49-F238E27FC236}">
                <a16:creationId xmlns:a16="http://schemas.microsoft.com/office/drawing/2014/main" id="{52644C5D-6C04-851A-81B6-11D6542AE6D8}"/>
              </a:ext>
            </a:extLst>
          </p:cNvPr>
          <p:cNvGrpSpPr>
            <a:grpSpLocks/>
          </p:cNvGrpSpPr>
          <p:nvPr/>
        </p:nvGrpSpPr>
        <p:grpSpPr bwMode="auto">
          <a:xfrm>
            <a:off x="5257800" y="304800"/>
            <a:ext cx="3124200" cy="2560638"/>
            <a:chOff x="3312" y="192"/>
            <a:chExt cx="1968" cy="1613"/>
          </a:xfrm>
        </p:grpSpPr>
        <p:pic>
          <p:nvPicPr>
            <p:cNvPr id="46086" name="Picture 6">
              <a:extLst>
                <a:ext uri="{FF2B5EF4-FFF2-40B4-BE49-F238E27FC236}">
                  <a16:creationId xmlns:a16="http://schemas.microsoft.com/office/drawing/2014/main" id="{7CE05946-A089-00F8-80A2-896C298152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2" y="192"/>
              <a:ext cx="1661" cy="1431"/>
            </a:xfrm>
            <a:prstGeom prst="rect">
              <a:avLst/>
            </a:prstGeom>
            <a:noFill/>
            <a:extLst>
              <a:ext uri="{909E8E84-426E-40DD-AFC4-6F175D3DCCD1}">
                <a14:hiddenFill xmlns:a14="http://schemas.microsoft.com/office/drawing/2010/main">
                  <a:solidFill>
                    <a:srgbClr val="FFFFFF"/>
                  </a:solidFill>
                </a14:hiddenFill>
              </a:ext>
            </a:extLst>
          </p:spPr>
        </p:pic>
        <p:sp>
          <p:nvSpPr>
            <p:cNvPr id="46087" name="Text Box 7">
              <a:extLst>
                <a:ext uri="{FF2B5EF4-FFF2-40B4-BE49-F238E27FC236}">
                  <a16:creationId xmlns:a16="http://schemas.microsoft.com/office/drawing/2014/main" id="{B724D6F7-5F99-4736-D19B-5EF83EF9567B}"/>
                </a:ext>
              </a:extLst>
            </p:cNvPr>
            <p:cNvSpPr txBox="1">
              <a:spLocks noChangeArrowheads="1"/>
            </p:cNvSpPr>
            <p:nvPr/>
          </p:nvSpPr>
          <p:spPr bwMode="auto">
            <a:xfrm>
              <a:off x="3312" y="1632"/>
              <a:ext cx="196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solidFill>
                    <a:schemeClr val="bg2"/>
                  </a:solidFill>
                </a:rPr>
                <a:t>M31 - Andromeda  courtesy of G. Spielgelman</a:t>
              </a:r>
            </a:p>
          </p:txBody>
        </p:sp>
      </p:grpSp>
      <p:grpSp>
        <p:nvGrpSpPr>
          <p:cNvPr id="46098" name="Group 18">
            <a:extLst>
              <a:ext uri="{FF2B5EF4-FFF2-40B4-BE49-F238E27FC236}">
                <a16:creationId xmlns:a16="http://schemas.microsoft.com/office/drawing/2014/main" id="{EC3B32E8-19C1-1CE0-5AA4-327460FCAA98}"/>
              </a:ext>
            </a:extLst>
          </p:cNvPr>
          <p:cNvGrpSpPr>
            <a:grpSpLocks/>
          </p:cNvGrpSpPr>
          <p:nvPr/>
        </p:nvGrpSpPr>
        <p:grpSpPr bwMode="auto">
          <a:xfrm>
            <a:off x="5029200" y="3733800"/>
            <a:ext cx="2514600" cy="2179638"/>
            <a:chOff x="672" y="2592"/>
            <a:chExt cx="1584" cy="1373"/>
          </a:xfrm>
        </p:grpSpPr>
        <p:sp>
          <p:nvSpPr>
            <p:cNvPr id="46092" name="Text Box 12">
              <a:extLst>
                <a:ext uri="{FF2B5EF4-FFF2-40B4-BE49-F238E27FC236}">
                  <a16:creationId xmlns:a16="http://schemas.microsoft.com/office/drawing/2014/main" id="{149E6F0C-116C-40E7-A9E5-1B832BF60DD4}"/>
                </a:ext>
              </a:extLst>
            </p:cNvPr>
            <p:cNvSpPr txBox="1">
              <a:spLocks noChangeArrowheads="1"/>
            </p:cNvSpPr>
            <p:nvPr/>
          </p:nvSpPr>
          <p:spPr bwMode="auto">
            <a:xfrm>
              <a:off x="672" y="3792"/>
              <a:ext cx="15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solidFill>
                    <a:schemeClr val="bg2"/>
                  </a:solidFill>
                </a:rPr>
                <a:t>NGC 1232 courtesy of M. Harms</a:t>
              </a:r>
            </a:p>
          </p:txBody>
        </p:sp>
        <p:pic>
          <p:nvPicPr>
            <p:cNvPr id="46097" name="Picture 17">
              <a:extLst>
                <a:ext uri="{FF2B5EF4-FFF2-40B4-BE49-F238E27FC236}">
                  <a16:creationId xmlns:a16="http://schemas.microsoft.com/office/drawing/2014/main" id="{201BB02B-0522-6F57-CCAD-4F2F575CDED9}"/>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20" y="2592"/>
              <a:ext cx="1536" cy="12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100" name="Group 20">
            <a:extLst>
              <a:ext uri="{FF2B5EF4-FFF2-40B4-BE49-F238E27FC236}">
                <a16:creationId xmlns:a16="http://schemas.microsoft.com/office/drawing/2014/main" id="{E586D2D4-4B79-6C36-0248-7620175174A8}"/>
              </a:ext>
            </a:extLst>
          </p:cNvPr>
          <p:cNvGrpSpPr>
            <a:grpSpLocks/>
          </p:cNvGrpSpPr>
          <p:nvPr/>
        </p:nvGrpSpPr>
        <p:grpSpPr bwMode="auto">
          <a:xfrm>
            <a:off x="1143000" y="457200"/>
            <a:ext cx="2514600" cy="2262188"/>
            <a:chOff x="3648" y="2496"/>
            <a:chExt cx="1536" cy="1311"/>
          </a:xfrm>
        </p:grpSpPr>
        <p:sp>
          <p:nvSpPr>
            <p:cNvPr id="46091" name="Text Box 11">
              <a:extLst>
                <a:ext uri="{FF2B5EF4-FFF2-40B4-BE49-F238E27FC236}">
                  <a16:creationId xmlns:a16="http://schemas.microsoft.com/office/drawing/2014/main" id="{48CF93CC-3CD2-0C70-8BBA-A71DAEF4653B}"/>
                </a:ext>
              </a:extLst>
            </p:cNvPr>
            <p:cNvSpPr txBox="1">
              <a:spLocks noChangeArrowheads="1"/>
            </p:cNvSpPr>
            <p:nvPr/>
          </p:nvSpPr>
          <p:spPr bwMode="auto">
            <a:xfrm>
              <a:off x="3744" y="3648"/>
              <a:ext cx="1248" cy="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solidFill>
                    <a:schemeClr val="bg2"/>
                  </a:solidFill>
                </a:rPr>
                <a:t>M51 courtesy of M. Harms</a:t>
              </a:r>
            </a:p>
          </p:txBody>
        </p:sp>
        <p:pic>
          <p:nvPicPr>
            <p:cNvPr id="46099" name="Picture 19">
              <a:extLst>
                <a:ext uri="{FF2B5EF4-FFF2-40B4-BE49-F238E27FC236}">
                  <a16:creationId xmlns:a16="http://schemas.microsoft.com/office/drawing/2014/main" id="{8C9ECE73-CEA3-B016-B48B-58B2C8EBFF5A}"/>
                </a:ext>
              </a:extLst>
            </p:cNvPr>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3648" y="2496"/>
              <a:ext cx="1536" cy="1183"/>
            </a:xfrm>
            <a:prstGeom prst="rect">
              <a:avLst/>
            </a:prstGeom>
            <a:noFill/>
            <a:extLst>
              <a:ext uri="{909E8E84-426E-40DD-AFC4-6F175D3DCCD1}">
                <a14:hiddenFill xmlns:a14="http://schemas.microsoft.com/office/drawing/2010/main">
                  <a:solidFill>
                    <a:srgbClr val="FFFFFF"/>
                  </a:solidFill>
                </a14:hiddenFill>
              </a:ext>
            </a:extLst>
          </p:spPr>
        </p:pic>
      </p:grpSp>
      <p:sp>
        <p:nvSpPr>
          <p:cNvPr id="46102" name="AutoShape 22">
            <a:extLst>
              <a:ext uri="{FF2B5EF4-FFF2-40B4-BE49-F238E27FC236}">
                <a16:creationId xmlns:a16="http://schemas.microsoft.com/office/drawing/2014/main" id="{2FDA193D-1221-BD1F-865D-8887F1E27DD9}"/>
              </a:ext>
            </a:extLst>
          </p:cNvPr>
          <p:cNvSpPr>
            <a:spLocks noChangeArrowheads="1"/>
          </p:cNvSpPr>
          <p:nvPr/>
        </p:nvSpPr>
        <p:spPr bwMode="auto">
          <a:xfrm>
            <a:off x="228600" y="3657600"/>
            <a:ext cx="1447800" cy="1676400"/>
          </a:xfrm>
          <a:prstGeom prst="wedgeRoundRectCallout">
            <a:avLst>
              <a:gd name="adj1" fmla="val 101755"/>
              <a:gd name="adj2" fmla="val 5587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imes New Roman" panose="02020603050405020304" pitchFamily="18" charset="0"/>
              </a:rPr>
              <a:t>Is there more</a:t>
            </a:r>
          </a:p>
          <a:p>
            <a:pPr algn="ctr"/>
            <a:r>
              <a:rPr lang="en-US" altLang="en-US" sz="1800">
                <a:solidFill>
                  <a:schemeClr val="bg1"/>
                </a:solidFill>
                <a:latin typeface="Times New Roman" panose="02020603050405020304" pitchFamily="18" charset="0"/>
              </a:rPr>
              <a:t>than one </a:t>
            </a:r>
          </a:p>
          <a:p>
            <a:pPr algn="ctr"/>
            <a:r>
              <a:rPr lang="en-US" altLang="en-US" sz="1800">
                <a:solidFill>
                  <a:schemeClr val="bg1"/>
                </a:solidFill>
                <a:latin typeface="Times New Roman" panose="02020603050405020304" pitchFamily="18" charset="0"/>
              </a:rPr>
              <a:t>galaxy?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D9672554-1FFB-CE43-11B9-753C58BA3433}"/>
              </a:ext>
            </a:extLst>
          </p:cNvPr>
          <p:cNvSpPr>
            <a:spLocks noGrp="1"/>
          </p:cNvSpPr>
          <p:nvPr>
            <p:ph type="sldNum" sz="quarter" idx="12"/>
          </p:nvPr>
        </p:nvSpPr>
        <p:spPr/>
        <p:txBody>
          <a:bodyPr/>
          <a:lstStyle/>
          <a:p>
            <a:fld id="{A5E6121F-F1DA-4448-84A1-89206EFA0250}" type="slidenum">
              <a:rPr lang="en-US" altLang="en-US"/>
              <a:pPr/>
              <a:t>21</a:t>
            </a:fld>
            <a:endParaRPr lang="en-US" altLang="en-US">
              <a:solidFill>
                <a:schemeClr val="tx1"/>
              </a:solidFill>
            </a:endParaRPr>
          </a:p>
        </p:txBody>
      </p:sp>
      <p:sp>
        <p:nvSpPr>
          <p:cNvPr id="123906" name="Rectangle 2">
            <a:extLst>
              <a:ext uri="{FF2B5EF4-FFF2-40B4-BE49-F238E27FC236}">
                <a16:creationId xmlns:a16="http://schemas.microsoft.com/office/drawing/2014/main" id="{25F45BF1-F609-20B3-528D-816C210A04B4}"/>
              </a:ext>
            </a:extLst>
          </p:cNvPr>
          <p:cNvSpPr>
            <a:spLocks noGrp="1" noChangeArrowheads="1"/>
          </p:cNvSpPr>
          <p:nvPr>
            <p:ph type="title"/>
          </p:nvPr>
        </p:nvSpPr>
        <p:spPr>
          <a:xfrm>
            <a:off x="228600" y="0"/>
            <a:ext cx="8458200" cy="1143000"/>
          </a:xfrm>
        </p:spPr>
        <p:txBody>
          <a:bodyPr/>
          <a:lstStyle/>
          <a:p>
            <a:r>
              <a:rPr lang="en-US" altLang="en-US" sz="3600" i="1">
                <a:latin typeface="Trebuchet MS" panose="020B0703020202090204" pitchFamily="34" charset="0"/>
              </a:rPr>
              <a:t>Distance to “nebulae” determined!</a:t>
            </a:r>
            <a:endParaRPr lang="en-US" altLang="en-US" sz="3600" i="1">
              <a:solidFill>
                <a:schemeClr val="tx1"/>
              </a:solidFill>
              <a:latin typeface="Trebuchet MS" panose="020B0703020202090204" pitchFamily="34" charset="0"/>
            </a:endParaRPr>
          </a:p>
        </p:txBody>
      </p:sp>
      <p:sp>
        <p:nvSpPr>
          <p:cNvPr id="123907" name="Text Box 3">
            <a:extLst>
              <a:ext uri="{FF2B5EF4-FFF2-40B4-BE49-F238E27FC236}">
                <a16:creationId xmlns:a16="http://schemas.microsoft.com/office/drawing/2014/main" id="{6F72CF09-5C9F-0EDC-9762-6AA972C14670}"/>
              </a:ext>
            </a:extLst>
          </p:cNvPr>
          <p:cNvSpPr txBox="1">
            <a:spLocks noChangeArrowheads="1"/>
          </p:cNvSpPr>
          <p:nvPr/>
        </p:nvSpPr>
        <p:spPr bwMode="auto">
          <a:xfrm>
            <a:off x="2133600" y="60960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i="1">
                <a:solidFill>
                  <a:schemeClr val="bg1"/>
                </a:solidFill>
                <a:latin typeface="Trebuchet MS" panose="020B0703020202090204" pitchFamily="34" charset="0"/>
              </a:rPr>
              <a:t>Edwin Hubble</a:t>
            </a:r>
            <a:endParaRPr lang="en-US" altLang="en-US" sz="2000">
              <a:solidFill>
                <a:schemeClr val="bg1"/>
              </a:solidFill>
            </a:endParaRPr>
          </a:p>
        </p:txBody>
      </p:sp>
      <p:sp>
        <p:nvSpPr>
          <p:cNvPr id="123908" name="Text Box 4">
            <a:extLst>
              <a:ext uri="{FF2B5EF4-FFF2-40B4-BE49-F238E27FC236}">
                <a16:creationId xmlns:a16="http://schemas.microsoft.com/office/drawing/2014/main" id="{13BBC9B2-0658-69ED-6D54-4309DD0B4A88}"/>
              </a:ext>
            </a:extLst>
          </p:cNvPr>
          <p:cNvSpPr txBox="1">
            <a:spLocks noChangeArrowheads="1"/>
          </p:cNvSpPr>
          <p:nvPr/>
        </p:nvSpPr>
        <p:spPr bwMode="auto">
          <a:xfrm>
            <a:off x="762000" y="44958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23909" name="Text Box 5">
            <a:extLst>
              <a:ext uri="{FF2B5EF4-FFF2-40B4-BE49-F238E27FC236}">
                <a16:creationId xmlns:a16="http://schemas.microsoft.com/office/drawing/2014/main" id="{60F70397-3939-1330-02A2-FBF898F037B2}"/>
              </a:ext>
            </a:extLst>
          </p:cNvPr>
          <p:cNvSpPr txBox="1">
            <a:spLocks noChangeArrowheads="1"/>
          </p:cNvSpPr>
          <p:nvPr/>
        </p:nvSpPr>
        <p:spPr bwMode="auto">
          <a:xfrm>
            <a:off x="1066800" y="3200400"/>
            <a:ext cx="3048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30000"/>
              </a:spcBef>
            </a:pPr>
            <a:r>
              <a:rPr lang="en-US" altLang="en-US" sz="1800" i="1">
                <a:solidFill>
                  <a:schemeClr val="bg1"/>
                </a:solidFill>
                <a:latin typeface="Trebuchet MS" panose="020B0703020202090204" pitchFamily="34" charset="0"/>
              </a:rPr>
              <a:t>Mt Wilson 100-inch</a:t>
            </a:r>
            <a:endParaRPr lang="en-US" altLang="en-US" sz="1800">
              <a:solidFill>
                <a:schemeClr val="bg1"/>
              </a:solidFill>
            </a:endParaRPr>
          </a:p>
        </p:txBody>
      </p:sp>
      <p:pic>
        <p:nvPicPr>
          <p:cNvPr id="123910" name="Picture 6">
            <a:extLst>
              <a:ext uri="{FF2B5EF4-FFF2-40B4-BE49-F238E27FC236}">
                <a16:creationId xmlns:a16="http://schemas.microsoft.com/office/drawing/2014/main" id="{E0EABA31-D8FA-888A-3878-CF15C1D771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1066800"/>
            <a:ext cx="4038600" cy="3354388"/>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23911" name="Picture 2183569">
            <a:extLst>
              <a:ext uri="{FF2B5EF4-FFF2-40B4-BE49-F238E27FC236}">
                <a16:creationId xmlns:a16="http://schemas.microsoft.com/office/drawing/2014/main" id="{4F1FCD3B-0FC3-F50D-6635-188A4B1175AD}"/>
              </a:ext>
            </a:extLst>
          </p:cNvPr>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2057400" y="3733800"/>
            <a:ext cx="1739900" cy="2286000"/>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2" name="Picture 6571662">
            <a:extLst>
              <a:ext uri="{FF2B5EF4-FFF2-40B4-BE49-F238E27FC236}">
                <a16:creationId xmlns:a16="http://schemas.microsoft.com/office/drawing/2014/main" id="{D363BCEE-D17D-ECD0-EF8D-DB026CA86938}"/>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1295400" y="1066800"/>
            <a:ext cx="2514600" cy="2159000"/>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13" name="Text Box 9">
            <a:extLst>
              <a:ext uri="{FF2B5EF4-FFF2-40B4-BE49-F238E27FC236}">
                <a16:creationId xmlns:a16="http://schemas.microsoft.com/office/drawing/2014/main" id="{9574DC5D-337C-1F03-0B55-0E0B7D44ECD0}"/>
              </a:ext>
            </a:extLst>
          </p:cNvPr>
          <p:cNvSpPr txBox="1">
            <a:spLocks noChangeArrowheads="1"/>
          </p:cNvSpPr>
          <p:nvPr/>
        </p:nvSpPr>
        <p:spPr bwMode="auto">
          <a:xfrm>
            <a:off x="4495800" y="4621213"/>
            <a:ext cx="38862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800" i="1">
                <a:solidFill>
                  <a:schemeClr val="bg1"/>
                </a:solidFill>
                <a:latin typeface="Trebuchet MS" panose="020B0703020202090204" pitchFamily="34" charset="0"/>
              </a:rPr>
              <a:t>One of Hubble’s photographs of the Andromeda “Nebula” with Cepheid variable marked</a:t>
            </a:r>
          </a:p>
        </p:txBody>
      </p:sp>
      <p:sp>
        <p:nvSpPr>
          <p:cNvPr id="123914" name="Line 10">
            <a:extLst>
              <a:ext uri="{FF2B5EF4-FFF2-40B4-BE49-F238E27FC236}">
                <a16:creationId xmlns:a16="http://schemas.microsoft.com/office/drawing/2014/main" id="{AC247B77-8E08-04BB-8CC5-00C24A889E45}"/>
              </a:ext>
            </a:extLst>
          </p:cNvPr>
          <p:cNvSpPr>
            <a:spLocks noChangeShapeType="1"/>
          </p:cNvSpPr>
          <p:nvPr/>
        </p:nvSpPr>
        <p:spPr bwMode="auto">
          <a:xfrm flipH="1" flipV="1">
            <a:off x="6400800" y="3097213"/>
            <a:ext cx="0" cy="15240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916" name="Text Box 12">
            <a:extLst>
              <a:ext uri="{FF2B5EF4-FFF2-40B4-BE49-F238E27FC236}">
                <a16:creationId xmlns:a16="http://schemas.microsoft.com/office/drawing/2014/main" id="{5113A4C4-AF2B-7456-10D0-3AFAA57A8B56}"/>
              </a:ext>
            </a:extLst>
          </p:cNvPr>
          <p:cNvSpPr txBox="1">
            <a:spLocks noChangeArrowheads="1"/>
          </p:cNvSpPr>
          <p:nvPr/>
        </p:nvSpPr>
        <p:spPr bwMode="auto">
          <a:xfrm>
            <a:off x="5486400" y="57150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30000"/>
              </a:spcBef>
            </a:pPr>
            <a:r>
              <a:rPr lang="en-US" altLang="en-US" i="1">
                <a:solidFill>
                  <a:schemeClr val="bg1"/>
                </a:solidFill>
                <a:latin typeface="Trebuchet MS" panose="020B0703020202090204" pitchFamily="34" charset="0"/>
              </a:rPr>
              <a:t>1924</a:t>
            </a:r>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FF22211E-0095-36E3-5EE0-81190E9462E9}"/>
              </a:ext>
            </a:extLst>
          </p:cNvPr>
          <p:cNvSpPr>
            <a:spLocks noGrp="1"/>
          </p:cNvSpPr>
          <p:nvPr>
            <p:ph type="sldNum" sz="quarter" idx="12"/>
          </p:nvPr>
        </p:nvSpPr>
        <p:spPr/>
        <p:txBody>
          <a:bodyPr/>
          <a:lstStyle/>
          <a:p>
            <a:fld id="{BAC4E523-92AD-BF49-8D24-8DD7D438D524}" type="slidenum">
              <a:rPr lang="en-US" altLang="en-US"/>
              <a:pPr/>
              <a:t>22</a:t>
            </a:fld>
            <a:endParaRPr lang="en-US" altLang="en-US">
              <a:solidFill>
                <a:schemeClr val="tx1"/>
              </a:solidFill>
            </a:endParaRPr>
          </a:p>
        </p:txBody>
      </p:sp>
      <p:sp>
        <p:nvSpPr>
          <p:cNvPr id="152578" name="Rectangle 2">
            <a:extLst>
              <a:ext uri="{FF2B5EF4-FFF2-40B4-BE49-F238E27FC236}">
                <a16:creationId xmlns:a16="http://schemas.microsoft.com/office/drawing/2014/main" id="{13B10343-D795-20FE-98FA-DC5C49894343}"/>
              </a:ext>
            </a:extLst>
          </p:cNvPr>
          <p:cNvSpPr>
            <a:spLocks noGrp="1" noChangeArrowheads="1"/>
          </p:cNvSpPr>
          <p:nvPr>
            <p:ph type="title"/>
          </p:nvPr>
        </p:nvSpPr>
        <p:spPr>
          <a:xfrm>
            <a:off x="609600" y="381000"/>
            <a:ext cx="7772400" cy="1143000"/>
          </a:xfrm>
        </p:spPr>
        <p:txBody>
          <a:bodyPr/>
          <a:lstStyle/>
          <a:p>
            <a:r>
              <a:rPr lang="en-US" altLang="en-US" sz="3600" i="1">
                <a:latin typeface="Trebuchet MS" panose="020B0703020202090204" pitchFamily="34" charset="0"/>
              </a:rPr>
              <a:t>Revealing a universe full of galaxies</a:t>
            </a:r>
            <a:endParaRPr lang="en-US" altLang="en-US" sz="3600">
              <a:latin typeface="Trebuchet MS" panose="020B0703020202090204" pitchFamily="34" charset="0"/>
            </a:endParaRPr>
          </a:p>
        </p:txBody>
      </p:sp>
      <p:sp>
        <p:nvSpPr>
          <p:cNvPr id="152579" name="Rectangle 3">
            <a:extLst>
              <a:ext uri="{FF2B5EF4-FFF2-40B4-BE49-F238E27FC236}">
                <a16:creationId xmlns:a16="http://schemas.microsoft.com/office/drawing/2014/main" id="{CB0F2691-776A-DAF3-9C21-397986AE0E00}"/>
              </a:ext>
            </a:extLst>
          </p:cNvPr>
          <p:cNvSpPr>
            <a:spLocks noChangeArrowheads="1"/>
          </p:cNvSpPr>
          <p:nvPr/>
        </p:nvSpPr>
        <p:spPr bwMode="auto">
          <a:xfrm>
            <a:off x="2133600" y="6248400"/>
            <a:ext cx="49657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chemeClr val="bg2"/>
                </a:solidFill>
              </a:rPr>
              <a:t>Credit: Robert Williams and the Hubble Deep Field Team (STScI) and NASA</a:t>
            </a:r>
            <a:endParaRPr lang="en-US" altLang="en-US" sz="1200" u="sng">
              <a:solidFill>
                <a:schemeClr val="bg2"/>
              </a:solidFill>
            </a:endParaRPr>
          </a:p>
        </p:txBody>
      </p:sp>
      <p:pic>
        <p:nvPicPr>
          <p:cNvPr id="152580" name="Picture 4">
            <a:extLst>
              <a:ext uri="{FF2B5EF4-FFF2-40B4-BE49-F238E27FC236}">
                <a16:creationId xmlns:a16="http://schemas.microsoft.com/office/drawing/2014/main" id="{9487B64A-CB7B-987A-758D-B89E2EDFD1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371600"/>
            <a:ext cx="4700588" cy="482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CA4577E4-5594-D207-EBDC-E14C8982CAC4}"/>
              </a:ext>
            </a:extLst>
          </p:cNvPr>
          <p:cNvSpPr>
            <a:spLocks noGrp="1"/>
          </p:cNvSpPr>
          <p:nvPr>
            <p:ph type="sldNum" sz="quarter" idx="12"/>
          </p:nvPr>
        </p:nvSpPr>
        <p:spPr/>
        <p:txBody>
          <a:bodyPr/>
          <a:lstStyle/>
          <a:p>
            <a:fld id="{31DAB4EA-1CD2-4444-8F18-CE0A90E06198}" type="slidenum">
              <a:rPr lang="en-US" altLang="en-US"/>
              <a:pPr/>
              <a:t>23</a:t>
            </a:fld>
            <a:endParaRPr lang="en-US" altLang="en-US">
              <a:solidFill>
                <a:schemeClr val="tx1"/>
              </a:solidFill>
            </a:endParaRPr>
          </a:p>
        </p:txBody>
      </p:sp>
      <p:sp>
        <p:nvSpPr>
          <p:cNvPr id="70659" name="Rectangle 3">
            <a:extLst>
              <a:ext uri="{FF2B5EF4-FFF2-40B4-BE49-F238E27FC236}">
                <a16:creationId xmlns:a16="http://schemas.microsoft.com/office/drawing/2014/main" id="{90D7B00F-256F-90E1-3D47-EEBA1758C2B5}"/>
              </a:ext>
            </a:extLst>
          </p:cNvPr>
          <p:cNvSpPr>
            <a:spLocks noGrp="1" noChangeArrowheads="1"/>
          </p:cNvSpPr>
          <p:nvPr>
            <p:ph type="ctrTitle"/>
          </p:nvPr>
        </p:nvSpPr>
        <p:spPr>
          <a:xfrm>
            <a:off x="0" y="0"/>
            <a:ext cx="9144000" cy="1143000"/>
          </a:xfrm>
        </p:spPr>
        <p:txBody>
          <a:bodyPr anchor="ctr"/>
          <a:lstStyle/>
          <a:p>
            <a:r>
              <a:rPr lang="en-US" altLang="en-US" sz="3200" i="1">
                <a:latin typeface="Trebuchet MS" panose="020B0703020202090204" pitchFamily="34" charset="0"/>
              </a:rPr>
              <a:t>Big Question 6: </a:t>
            </a:r>
            <a:br>
              <a:rPr lang="en-US" altLang="en-US" sz="3200" i="1">
                <a:latin typeface="Trebuchet MS" panose="020B0703020202090204" pitchFamily="34" charset="0"/>
              </a:rPr>
            </a:br>
            <a:r>
              <a:rPr lang="en-US" altLang="en-US" sz="3200" i="1">
                <a:latin typeface="Trebuchet MS" panose="020B0703020202090204" pitchFamily="34" charset="0"/>
              </a:rPr>
              <a:t>Did the universe have a beginning?</a:t>
            </a:r>
            <a:endParaRPr lang="en-US" altLang="en-US" sz="2800" i="1">
              <a:solidFill>
                <a:schemeClr val="tx1"/>
              </a:solidFill>
              <a:latin typeface="Trebuchet MS" panose="020B0703020202090204" pitchFamily="34" charset="0"/>
            </a:endParaRPr>
          </a:p>
        </p:txBody>
      </p:sp>
      <p:pic>
        <p:nvPicPr>
          <p:cNvPr id="70663" name="Picture 7">
            <a:extLst>
              <a:ext uri="{FF2B5EF4-FFF2-40B4-BE49-F238E27FC236}">
                <a16:creationId xmlns:a16="http://schemas.microsoft.com/office/drawing/2014/main" id="{C1F1D581-D18F-9453-32A7-1FF7186CC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148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64" name="AutoShape 8">
            <a:extLst>
              <a:ext uri="{FF2B5EF4-FFF2-40B4-BE49-F238E27FC236}">
                <a16:creationId xmlns:a16="http://schemas.microsoft.com/office/drawing/2014/main" id="{3CF13C0D-FEB3-C180-80A6-4C0DFE4878B6}"/>
              </a:ext>
            </a:extLst>
          </p:cNvPr>
          <p:cNvSpPr>
            <a:spLocks noChangeArrowheads="1"/>
          </p:cNvSpPr>
          <p:nvPr/>
        </p:nvSpPr>
        <p:spPr bwMode="auto">
          <a:xfrm>
            <a:off x="1143000" y="1295400"/>
            <a:ext cx="1447800" cy="1676400"/>
          </a:xfrm>
          <a:prstGeom prst="wedgeRoundRectCallout">
            <a:avLst>
              <a:gd name="adj1" fmla="val 21051"/>
              <a:gd name="adj2" fmla="val 140153"/>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imes New Roman" panose="02020603050405020304" pitchFamily="18" charset="0"/>
              </a:rPr>
              <a:t>Did  the </a:t>
            </a:r>
          </a:p>
          <a:p>
            <a:pPr algn="ctr"/>
            <a:r>
              <a:rPr lang="en-US" altLang="en-US" sz="1800">
                <a:solidFill>
                  <a:schemeClr val="bg1"/>
                </a:solidFill>
                <a:latin typeface="Times New Roman" panose="02020603050405020304" pitchFamily="18" charset="0"/>
              </a:rPr>
              <a:t>universe</a:t>
            </a:r>
          </a:p>
          <a:p>
            <a:pPr algn="ctr"/>
            <a:r>
              <a:rPr lang="en-US" altLang="en-US" sz="1800">
                <a:solidFill>
                  <a:schemeClr val="bg1"/>
                </a:solidFill>
                <a:latin typeface="Times New Roman" panose="02020603050405020304" pitchFamily="18" charset="0"/>
              </a:rPr>
              <a:t>have a </a:t>
            </a:r>
          </a:p>
          <a:p>
            <a:pPr algn="ctr"/>
            <a:r>
              <a:rPr lang="en-US" altLang="en-US" sz="1800">
                <a:solidFill>
                  <a:schemeClr val="bg1"/>
                </a:solidFill>
                <a:latin typeface="Times New Roman" panose="02020603050405020304" pitchFamily="18" charset="0"/>
              </a:rPr>
              <a:t>beginning?</a:t>
            </a:r>
          </a:p>
        </p:txBody>
      </p:sp>
      <p:sp>
        <p:nvSpPr>
          <p:cNvPr id="70660" name="Rectangle 4">
            <a:extLst>
              <a:ext uri="{FF2B5EF4-FFF2-40B4-BE49-F238E27FC236}">
                <a16:creationId xmlns:a16="http://schemas.microsoft.com/office/drawing/2014/main" id="{46673F32-8909-61AE-FCAD-1CA298151246}"/>
              </a:ext>
            </a:extLst>
          </p:cNvPr>
          <p:cNvSpPr>
            <a:spLocks noChangeArrowheads="1"/>
          </p:cNvSpPr>
          <p:nvPr/>
        </p:nvSpPr>
        <p:spPr bwMode="auto">
          <a:xfrm>
            <a:off x="3657600" y="5638800"/>
            <a:ext cx="4572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Times" charset="0"/>
              </a:defRPr>
            </a:lvl1pPr>
            <a:lvl2pPr algn="ctr">
              <a:spcBef>
                <a:spcPct val="20000"/>
              </a:spcBef>
              <a:defRPr sz="2800">
                <a:solidFill>
                  <a:schemeClr val="tx1"/>
                </a:solidFill>
                <a:latin typeface="Times" charset="0"/>
              </a:defRPr>
            </a:lvl2pPr>
            <a:lvl3pPr algn="ctr">
              <a:spcBef>
                <a:spcPct val="20000"/>
              </a:spcBef>
              <a:defRPr sz="2400">
                <a:solidFill>
                  <a:schemeClr val="tx1"/>
                </a:solidFill>
                <a:latin typeface="Times" charset="0"/>
              </a:defRPr>
            </a:lvl3pPr>
            <a:lvl4pPr algn="ctr">
              <a:spcBef>
                <a:spcPct val="20000"/>
              </a:spcBef>
              <a:defRPr sz="2000">
                <a:solidFill>
                  <a:schemeClr val="tx1"/>
                </a:solidFill>
                <a:latin typeface="Times" charset="0"/>
              </a:defRPr>
            </a:lvl4pPr>
            <a:lvl5pPr algn="ctr">
              <a:spcBef>
                <a:spcPct val="20000"/>
              </a:spcBef>
              <a:defRPr sz="2000">
                <a:solidFill>
                  <a:schemeClr val="tx1"/>
                </a:solidFill>
                <a:latin typeface="Times" charset="0"/>
              </a:defRPr>
            </a:lvl5pPr>
            <a:lvl6pPr algn="ctr" fontAlgn="base">
              <a:spcBef>
                <a:spcPct val="20000"/>
              </a:spcBef>
              <a:spcAft>
                <a:spcPct val="0"/>
              </a:spcAft>
              <a:defRPr sz="2000">
                <a:solidFill>
                  <a:schemeClr val="tx1"/>
                </a:solidFill>
                <a:latin typeface="Times" charset="0"/>
              </a:defRPr>
            </a:lvl6pPr>
            <a:lvl7pPr algn="ctr" fontAlgn="base">
              <a:spcBef>
                <a:spcPct val="20000"/>
              </a:spcBef>
              <a:spcAft>
                <a:spcPct val="0"/>
              </a:spcAft>
              <a:defRPr sz="2000">
                <a:solidFill>
                  <a:schemeClr val="tx1"/>
                </a:solidFill>
                <a:latin typeface="Times" charset="0"/>
              </a:defRPr>
            </a:lvl7pPr>
            <a:lvl8pPr algn="ctr" fontAlgn="base">
              <a:spcBef>
                <a:spcPct val="20000"/>
              </a:spcBef>
              <a:spcAft>
                <a:spcPct val="0"/>
              </a:spcAft>
              <a:defRPr sz="2000">
                <a:solidFill>
                  <a:schemeClr val="tx1"/>
                </a:solidFill>
                <a:latin typeface="Times" charset="0"/>
              </a:defRPr>
            </a:lvl8pPr>
            <a:lvl9pPr algn="ctr" fontAlgn="base">
              <a:spcBef>
                <a:spcPct val="20000"/>
              </a:spcBef>
              <a:spcAft>
                <a:spcPct val="0"/>
              </a:spcAft>
              <a:defRPr sz="2000">
                <a:solidFill>
                  <a:schemeClr val="tx1"/>
                </a:solidFill>
                <a:latin typeface="Times" charset="0"/>
              </a:defRPr>
            </a:lvl9pPr>
          </a:lstStyle>
          <a:p>
            <a:pPr eaLnBrk="1" hangingPunct="1"/>
            <a:r>
              <a:rPr lang="en-US" altLang="en-US" sz="2000" i="1">
                <a:solidFill>
                  <a:schemeClr val="bg1"/>
                </a:solidFill>
                <a:latin typeface="Trebuchet MS" panose="020B0703020202090204" pitchFamily="34" charset="0"/>
              </a:rPr>
              <a:t>Edwin Hubble’s data showed that the more distant galaxies are moving away faster than the closer galaxies.</a:t>
            </a:r>
          </a:p>
          <a:p>
            <a:pPr eaLnBrk="1" hangingPunct="1"/>
            <a:endParaRPr lang="en-US" altLang="en-US" sz="2000">
              <a:solidFill>
                <a:schemeClr val="hlink"/>
              </a:solidFill>
            </a:endParaRPr>
          </a:p>
        </p:txBody>
      </p:sp>
      <p:grpSp>
        <p:nvGrpSpPr>
          <p:cNvPr id="70670" name="Group 14">
            <a:extLst>
              <a:ext uri="{FF2B5EF4-FFF2-40B4-BE49-F238E27FC236}">
                <a16:creationId xmlns:a16="http://schemas.microsoft.com/office/drawing/2014/main" id="{87A04E62-F766-5287-159B-57F6C4904BDE}"/>
              </a:ext>
            </a:extLst>
          </p:cNvPr>
          <p:cNvGrpSpPr>
            <a:grpSpLocks/>
          </p:cNvGrpSpPr>
          <p:nvPr/>
        </p:nvGrpSpPr>
        <p:grpSpPr bwMode="auto">
          <a:xfrm>
            <a:off x="3048000" y="1219200"/>
            <a:ext cx="5715000" cy="4248150"/>
            <a:chOff x="1920" y="768"/>
            <a:chExt cx="3600" cy="2676"/>
          </a:xfrm>
        </p:grpSpPr>
        <p:pic>
          <p:nvPicPr>
            <p:cNvPr id="70668" name="Picture 12">
              <a:extLst>
                <a:ext uri="{FF2B5EF4-FFF2-40B4-BE49-F238E27FC236}">
                  <a16:creationId xmlns:a16="http://schemas.microsoft.com/office/drawing/2014/main" id="{F094810D-4C65-9467-5FA0-BB1BC4E41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3820"/>
            <a:stretch>
              <a:fillRect/>
            </a:stretch>
          </p:blipFill>
          <p:spPr bwMode="auto">
            <a:xfrm>
              <a:off x="1920" y="768"/>
              <a:ext cx="3504" cy="2676"/>
            </a:xfrm>
            <a:prstGeom prst="rect">
              <a:avLst/>
            </a:prstGeom>
            <a:noFill/>
            <a:extLst>
              <a:ext uri="{909E8E84-426E-40DD-AFC4-6F175D3DCCD1}">
                <a14:hiddenFill xmlns:a14="http://schemas.microsoft.com/office/drawing/2010/main">
                  <a:solidFill>
                    <a:srgbClr val="FFFFFF"/>
                  </a:solidFill>
                </a14:hiddenFill>
              </a:ext>
            </a:extLst>
          </p:spPr>
        </p:pic>
        <p:sp>
          <p:nvSpPr>
            <p:cNvPr id="70669" name="Text Box 13">
              <a:extLst>
                <a:ext uri="{FF2B5EF4-FFF2-40B4-BE49-F238E27FC236}">
                  <a16:creationId xmlns:a16="http://schemas.microsoft.com/office/drawing/2014/main" id="{6934C2D7-CDB4-DD14-22C2-F70FDDB2A309}"/>
                </a:ext>
              </a:extLst>
            </p:cNvPr>
            <p:cNvSpPr txBox="1">
              <a:spLocks noChangeArrowheads="1"/>
            </p:cNvSpPr>
            <p:nvPr/>
          </p:nvSpPr>
          <p:spPr bwMode="auto">
            <a:xfrm>
              <a:off x="4464" y="3264"/>
              <a:ext cx="10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solidFill>
                    <a:schemeClr val="bg2"/>
                  </a:solidFill>
                  <a:latin typeface="Trebuchet MS" panose="020B0703020202090204" pitchFamily="34" charset="0"/>
                </a:rPr>
                <a:t>Image Credit: STScI</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BA03E91-1C84-6510-4B31-6EA732699068}"/>
              </a:ext>
            </a:extLst>
          </p:cNvPr>
          <p:cNvSpPr>
            <a:spLocks noGrp="1"/>
          </p:cNvSpPr>
          <p:nvPr>
            <p:ph type="sldNum" sz="quarter" idx="12"/>
          </p:nvPr>
        </p:nvSpPr>
        <p:spPr/>
        <p:txBody>
          <a:bodyPr/>
          <a:lstStyle/>
          <a:p>
            <a:fld id="{E76EC1FE-3E1C-FF4E-B64A-AA1EE6D65D50}" type="slidenum">
              <a:rPr lang="en-US" altLang="en-US"/>
              <a:pPr/>
              <a:t>24</a:t>
            </a:fld>
            <a:endParaRPr lang="en-US" altLang="en-US">
              <a:solidFill>
                <a:schemeClr val="tx1"/>
              </a:solidFill>
            </a:endParaRPr>
          </a:p>
        </p:txBody>
      </p:sp>
      <p:sp>
        <p:nvSpPr>
          <p:cNvPr id="69634" name="Rectangle 2">
            <a:extLst>
              <a:ext uri="{FF2B5EF4-FFF2-40B4-BE49-F238E27FC236}">
                <a16:creationId xmlns:a16="http://schemas.microsoft.com/office/drawing/2014/main" id="{FF1A7111-2F45-8DD8-9BD5-D7ACB8DE716D}"/>
              </a:ext>
            </a:extLst>
          </p:cNvPr>
          <p:cNvSpPr>
            <a:spLocks noGrp="1" noChangeArrowheads="1"/>
          </p:cNvSpPr>
          <p:nvPr>
            <p:ph type="title"/>
          </p:nvPr>
        </p:nvSpPr>
        <p:spPr>
          <a:xfrm>
            <a:off x="685800" y="228600"/>
            <a:ext cx="8077200" cy="1143000"/>
          </a:xfrm>
        </p:spPr>
        <p:txBody>
          <a:bodyPr/>
          <a:lstStyle/>
          <a:p>
            <a:r>
              <a:rPr lang="en-US" altLang="en-US" i="1">
                <a:latin typeface="Trebuchet MS" panose="020B0703020202090204" pitchFamily="34" charset="0"/>
              </a:rPr>
              <a:t>Evidence of Big Bang detected!</a:t>
            </a:r>
            <a:endParaRPr lang="en-US" altLang="en-US" sz="2800" i="1">
              <a:solidFill>
                <a:schemeClr val="tx1"/>
              </a:solidFill>
              <a:latin typeface="Trebuchet MS" panose="020B0703020202090204" pitchFamily="34" charset="0"/>
            </a:endParaRPr>
          </a:p>
        </p:txBody>
      </p:sp>
      <p:sp>
        <p:nvSpPr>
          <p:cNvPr id="69640" name="Text Box 8">
            <a:extLst>
              <a:ext uri="{FF2B5EF4-FFF2-40B4-BE49-F238E27FC236}">
                <a16:creationId xmlns:a16="http://schemas.microsoft.com/office/drawing/2014/main" id="{9A80DFE3-5724-4CE7-D23A-2F7B063C1101}"/>
              </a:ext>
            </a:extLst>
          </p:cNvPr>
          <p:cNvSpPr txBox="1">
            <a:spLocks noChangeArrowheads="1"/>
          </p:cNvSpPr>
          <p:nvPr/>
        </p:nvSpPr>
        <p:spPr bwMode="auto">
          <a:xfrm>
            <a:off x="6019800" y="18288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a:solidFill>
                  <a:schemeClr val="bg1"/>
                </a:solidFill>
                <a:latin typeface="Trebuchet MS" panose="020B0703020202090204" pitchFamily="34" charset="0"/>
              </a:rPr>
              <a:t>1965</a:t>
            </a:r>
            <a:endParaRPr lang="en-US" altLang="en-US">
              <a:solidFill>
                <a:schemeClr val="bg1"/>
              </a:solidFill>
              <a:latin typeface="Trebuchet MS" panose="020B0703020202090204" pitchFamily="34" charset="0"/>
            </a:endParaRPr>
          </a:p>
        </p:txBody>
      </p:sp>
      <p:pic>
        <p:nvPicPr>
          <p:cNvPr id="69643" name="Picture 11">
            <a:extLst>
              <a:ext uri="{FF2B5EF4-FFF2-40B4-BE49-F238E27FC236}">
                <a16:creationId xmlns:a16="http://schemas.microsoft.com/office/drawing/2014/main" id="{D928BC3D-3353-F01F-D5AA-C50746F9A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438400"/>
            <a:ext cx="3276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9646" name="Group 14">
            <a:extLst>
              <a:ext uri="{FF2B5EF4-FFF2-40B4-BE49-F238E27FC236}">
                <a16:creationId xmlns:a16="http://schemas.microsoft.com/office/drawing/2014/main" id="{6B243478-908E-29B8-95F9-E6952715B669}"/>
              </a:ext>
            </a:extLst>
          </p:cNvPr>
          <p:cNvGrpSpPr>
            <a:grpSpLocks/>
          </p:cNvGrpSpPr>
          <p:nvPr/>
        </p:nvGrpSpPr>
        <p:grpSpPr bwMode="auto">
          <a:xfrm>
            <a:off x="609600" y="1371600"/>
            <a:ext cx="5334000" cy="4816475"/>
            <a:chOff x="384" y="864"/>
            <a:chExt cx="3360" cy="3034"/>
          </a:xfrm>
        </p:grpSpPr>
        <p:pic>
          <p:nvPicPr>
            <p:cNvPr id="69644" name="Picture 12">
              <a:extLst>
                <a:ext uri="{FF2B5EF4-FFF2-40B4-BE49-F238E27FC236}">
                  <a16:creationId xmlns:a16="http://schemas.microsoft.com/office/drawing/2014/main" id="{9C13E054-BF73-21B6-6533-956F8C4ABF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864"/>
              <a:ext cx="3360" cy="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45" name="Text Box 13">
              <a:extLst>
                <a:ext uri="{FF2B5EF4-FFF2-40B4-BE49-F238E27FC236}">
                  <a16:creationId xmlns:a16="http://schemas.microsoft.com/office/drawing/2014/main" id="{25CCE390-C15F-F4C0-0EFF-C844F5E6D786}"/>
                </a:ext>
              </a:extLst>
            </p:cNvPr>
            <p:cNvSpPr txBox="1">
              <a:spLocks noChangeArrowheads="1"/>
            </p:cNvSpPr>
            <p:nvPr/>
          </p:nvSpPr>
          <p:spPr bwMode="auto">
            <a:xfrm>
              <a:off x="384" y="3744"/>
              <a:ext cx="288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2"/>
                  </a:solidFill>
                </a:rPr>
                <a:t>Image courtesy of WMAP:  map.gsfc.nasa.gov</a:t>
              </a:r>
              <a:endParaRPr lang="en-US" altLang="en-US">
                <a:solidFill>
                  <a:schemeClr val="bg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9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32D9EF5-FCAD-B2BD-0C6A-5072F6439347}"/>
              </a:ext>
            </a:extLst>
          </p:cNvPr>
          <p:cNvSpPr>
            <a:spLocks noGrp="1"/>
          </p:cNvSpPr>
          <p:nvPr>
            <p:ph type="sldNum" sz="quarter" idx="12"/>
          </p:nvPr>
        </p:nvSpPr>
        <p:spPr/>
        <p:txBody>
          <a:bodyPr/>
          <a:lstStyle/>
          <a:p>
            <a:fld id="{530D15E7-A5AD-FC45-A64D-12DD304C18A0}" type="slidenum">
              <a:rPr lang="en-US" altLang="en-US"/>
              <a:pPr/>
              <a:t>25</a:t>
            </a:fld>
            <a:endParaRPr lang="en-US" altLang="en-US">
              <a:solidFill>
                <a:schemeClr val="tx1"/>
              </a:solidFill>
            </a:endParaRPr>
          </a:p>
        </p:txBody>
      </p:sp>
      <p:sp>
        <p:nvSpPr>
          <p:cNvPr id="89090" name="Rectangle 2">
            <a:extLst>
              <a:ext uri="{FF2B5EF4-FFF2-40B4-BE49-F238E27FC236}">
                <a16:creationId xmlns:a16="http://schemas.microsoft.com/office/drawing/2014/main" id="{CD46F230-62AB-F431-60C2-F07E50E9B467}"/>
              </a:ext>
            </a:extLst>
          </p:cNvPr>
          <p:cNvSpPr>
            <a:spLocks noGrp="1" noChangeArrowheads="1"/>
          </p:cNvSpPr>
          <p:nvPr>
            <p:ph type="title"/>
          </p:nvPr>
        </p:nvSpPr>
        <p:spPr/>
        <p:txBody>
          <a:bodyPr/>
          <a:lstStyle/>
          <a:p>
            <a:pPr marL="838200" indent="-838200"/>
            <a:r>
              <a:rPr lang="en-US" altLang="en-US" i="1">
                <a:latin typeface="Trebuchet MS" panose="020B0703020202090204" pitchFamily="34" charset="0"/>
              </a:rPr>
              <a:t>Age of the Universe calculated!</a:t>
            </a:r>
          </a:p>
        </p:txBody>
      </p:sp>
      <p:sp>
        <p:nvSpPr>
          <p:cNvPr id="89093" name="Text Box 5">
            <a:extLst>
              <a:ext uri="{FF2B5EF4-FFF2-40B4-BE49-F238E27FC236}">
                <a16:creationId xmlns:a16="http://schemas.microsoft.com/office/drawing/2014/main" id="{D1E9B713-EE0F-AB5E-BF56-A6EEEBA1BF66}"/>
              </a:ext>
            </a:extLst>
          </p:cNvPr>
          <p:cNvSpPr txBox="1">
            <a:spLocks noChangeArrowheads="1"/>
          </p:cNvSpPr>
          <p:nvPr/>
        </p:nvSpPr>
        <p:spPr bwMode="auto">
          <a:xfrm>
            <a:off x="8153400" y="37338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grpSp>
        <p:nvGrpSpPr>
          <p:cNvPr id="89096" name="Group 8">
            <a:extLst>
              <a:ext uri="{FF2B5EF4-FFF2-40B4-BE49-F238E27FC236}">
                <a16:creationId xmlns:a16="http://schemas.microsoft.com/office/drawing/2014/main" id="{A59EA8DF-C01F-F98E-928E-839C39DDE0EC}"/>
              </a:ext>
            </a:extLst>
          </p:cNvPr>
          <p:cNvGrpSpPr>
            <a:grpSpLocks/>
          </p:cNvGrpSpPr>
          <p:nvPr/>
        </p:nvGrpSpPr>
        <p:grpSpPr bwMode="auto">
          <a:xfrm>
            <a:off x="1371600" y="1901825"/>
            <a:ext cx="6630988" cy="4956175"/>
            <a:chOff x="864" y="1008"/>
            <a:chExt cx="4177" cy="3122"/>
          </a:xfrm>
        </p:grpSpPr>
        <p:pic>
          <p:nvPicPr>
            <p:cNvPr id="89091" name="Picture 3">
              <a:extLst>
                <a:ext uri="{FF2B5EF4-FFF2-40B4-BE49-F238E27FC236}">
                  <a16:creationId xmlns:a16="http://schemas.microsoft.com/office/drawing/2014/main" id="{9A1ADBB1-0DA4-F96F-094B-54362E468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1008"/>
              <a:ext cx="4177" cy="3122"/>
            </a:xfrm>
            <a:prstGeom prst="rect">
              <a:avLst/>
            </a:prstGeom>
            <a:noFill/>
            <a:extLst>
              <a:ext uri="{909E8E84-426E-40DD-AFC4-6F175D3DCCD1}">
                <a14:hiddenFill xmlns:a14="http://schemas.microsoft.com/office/drawing/2010/main">
                  <a:solidFill>
                    <a:srgbClr val="FFFFFF"/>
                  </a:solidFill>
                </a14:hiddenFill>
              </a:ext>
            </a:extLst>
          </p:spPr>
        </p:pic>
        <p:sp>
          <p:nvSpPr>
            <p:cNvPr id="89095" name="Rectangle 7">
              <a:extLst>
                <a:ext uri="{FF2B5EF4-FFF2-40B4-BE49-F238E27FC236}">
                  <a16:creationId xmlns:a16="http://schemas.microsoft.com/office/drawing/2014/main" id="{8DF391B6-2029-4C1C-10CD-1D2B21E93705}"/>
                </a:ext>
              </a:extLst>
            </p:cNvPr>
            <p:cNvSpPr>
              <a:spLocks noChangeArrowheads="1"/>
            </p:cNvSpPr>
            <p:nvPr/>
          </p:nvSpPr>
          <p:spPr bwMode="auto">
            <a:xfrm>
              <a:off x="2976" y="2400"/>
              <a:ext cx="480" cy="144"/>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89097" name="Picture 9">
            <a:extLst>
              <a:ext uri="{FF2B5EF4-FFF2-40B4-BE49-F238E27FC236}">
                <a16:creationId xmlns:a16="http://schemas.microsoft.com/office/drawing/2014/main" id="{BBE1A6C5-3D12-260C-6B03-B60B3123C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8" name="Text Box 10">
            <a:extLst>
              <a:ext uri="{FF2B5EF4-FFF2-40B4-BE49-F238E27FC236}">
                <a16:creationId xmlns:a16="http://schemas.microsoft.com/office/drawing/2014/main" id="{47EE2672-1605-545C-9C80-4C7BC433A4A0}"/>
              </a:ext>
            </a:extLst>
          </p:cNvPr>
          <p:cNvSpPr txBox="1">
            <a:spLocks noChangeArrowheads="1"/>
          </p:cNvSpPr>
          <p:nvPr/>
        </p:nvSpPr>
        <p:spPr bwMode="auto">
          <a:xfrm>
            <a:off x="228600" y="5334000"/>
            <a:ext cx="114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rPr>
              <a:t>WMAP</a:t>
            </a:r>
            <a:endParaRPr lang="en-US" altLang="en-US">
              <a:solidFill>
                <a:schemeClr val="bg1"/>
              </a:solidFill>
            </a:endParaRPr>
          </a:p>
        </p:txBody>
      </p:sp>
      <p:pic>
        <p:nvPicPr>
          <p:cNvPr id="89101" name="Picture 13">
            <a:extLst>
              <a:ext uri="{FF2B5EF4-FFF2-40B4-BE49-F238E27FC236}">
                <a16:creationId xmlns:a16="http://schemas.microsoft.com/office/drawing/2014/main" id="{DCB709F4-CB51-CCEC-1AA6-5547DDA4DC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1828800"/>
            <a:ext cx="2286000" cy="1830388"/>
          </a:xfrm>
          <a:prstGeom prst="rect">
            <a:avLst/>
          </a:prstGeom>
          <a:noFill/>
          <a:extLst>
            <a:ext uri="{909E8E84-426E-40DD-AFC4-6F175D3DCCD1}">
              <a14:hiddenFill xmlns:a14="http://schemas.microsoft.com/office/drawing/2010/main">
                <a:solidFill>
                  <a:srgbClr val="FFFFFF"/>
                </a:solidFill>
              </a14:hiddenFill>
            </a:ext>
          </a:extLst>
        </p:spPr>
      </p:pic>
      <p:sp>
        <p:nvSpPr>
          <p:cNvPr id="89099" name="Text Box 11">
            <a:extLst>
              <a:ext uri="{FF2B5EF4-FFF2-40B4-BE49-F238E27FC236}">
                <a16:creationId xmlns:a16="http://schemas.microsoft.com/office/drawing/2014/main" id="{773FC02C-E45C-59E6-4234-C063FAF6A86A}"/>
              </a:ext>
            </a:extLst>
          </p:cNvPr>
          <p:cNvSpPr txBox="1">
            <a:spLocks noChangeArrowheads="1"/>
          </p:cNvSpPr>
          <p:nvPr/>
        </p:nvSpPr>
        <p:spPr bwMode="auto">
          <a:xfrm>
            <a:off x="7467600" y="1676400"/>
            <a:ext cx="114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rPr>
              <a:t>Hubble</a:t>
            </a:r>
            <a:endParaRPr lang="en-US" altLang="en-US">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665A8C9A-4D80-A60C-9A2D-6035D1B46FA5}"/>
              </a:ext>
            </a:extLst>
          </p:cNvPr>
          <p:cNvSpPr>
            <a:spLocks noGrp="1"/>
          </p:cNvSpPr>
          <p:nvPr>
            <p:ph type="sldNum" sz="quarter" idx="12"/>
          </p:nvPr>
        </p:nvSpPr>
        <p:spPr/>
        <p:txBody>
          <a:bodyPr/>
          <a:lstStyle/>
          <a:p>
            <a:fld id="{3964B7E6-5D96-094B-853F-0E058770881D}" type="slidenum">
              <a:rPr lang="en-US" altLang="en-US"/>
              <a:pPr/>
              <a:t>26</a:t>
            </a:fld>
            <a:endParaRPr lang="en-US" altLang="en-US">
              <a:solidFill>
                <a:schemeClr val="tx1"/>
              </a:solidFill>
            </a:endParaRPr>
          </a:p>
        </p:txBody>
      </p:sp>
      <p:pic>
        <p:nvPicPr>
          <p:cNvPr id="130050" name="Picture 2">
            <a:extLst>
              <a:ext uri="{FF2B5EF4-FFF2-40B4-BE49-F238E27FC236}">
                <a16:creationId xmlns:a16="http://schemas.microsoft.com/office/drawing/2014/main" id="{683D33AC-E11A-76D0-D036-24734F6931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362200"/>
            <a:ext cx="2819400" cy="207645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30051" name="Text Box 3">
            <a:extLst>
              <a:ext uri="{FF2B5EF4-FFF2-40B4-BE49-F238E27FC236}">
                <a16:creationId xmlns:a16="http://schemas.microsoft.com/office/drawing/2014/main" id="{6223DA16-05D5-ED06-63F0-B2EEDABAEC6D}"/>
              </a:ext>
            </a:extLst>
          </p:cNvPr>
          <p:cNvSpPr txBox="1">
            <a:spLocks noChangeArrowheads="1"/>
          </p:cNvSpPr>
          <p:nvPr/>
        </p:nvSpPr>
        <p:spPr bwMode="auto">
          <a:xfrm>
            <a:off x="2971800" y="4724400"/>
            <a:ext cx="2819400"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2000" i="1">
                <a:solidFill>
                  <a:schemeClr val="bg1"/>
                </a:solidFill>
                <a:latin typeface="Trebuchet MS" panose="020B0703020202090204" pitchFamily="34" charset="0"/>
                <a:ea typeface="ヒラギノ角ゴ Pro W3" charset="-128"/>
              </a:rPr>
              <a:t>Herschel’s telescope -- used to discover Uranus in 1781</a:t>
            </a:r>
          </a:p>
        </p:txBody>
      </p:sp>
      <p:pic>
        <p:nvPicPr>
          <p:cNvPr id="130053" name="Picture 5">
            <a:extLst>
              <a:ext uri="{FF2B5EF4-FFF2-40B4-BE49-F238E27FC236}">
                <a16:creationId xmlns:a16="http://schemas.microsoft.com/office/drawing/2014/main" id="{01CFCDD8-EDAA-35F0-B207-D8337AD82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286000"/>
            <a:ext cx="1828800" cy="199866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30054" name="Text Box 6">
            <a:extLst>
              <a:ext uri="{FF2B5EF4-FFF2-40B4-BE49-F238E27FC236}">
                <a16:creationId xmlns:a16="http://schemas.microsoft.com/office/drawing/2014/main" id="{011179A9-F74A-C3D9-8334-8CC587FE87CD}"/>
              </a:ext>
            </a:extLst>
          </p:cNvPr>
          <p:cNvSpPr txBox="1">
            <a:spLocks noChangeArrowheads="1"/>
          </p:cNvSpPr>
          <p:nvPr/>
        </p:nvSpPr>
        <p:spPr bwMode="auto">
          <a:xfrm>
            <a:off x="6019800" y="4281488"/>
            <a:ext cx="2057400"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1800" i="1">
                <a:solidFill>
                  <a:schemeClr val="bg1"/>
                </a:solidFill>
                <a:latin typeface="Trebuchet MS" panose="020B0703020202090204" pitchFamily="34" charset="0"/>
              </a:rPr>
              <a:t>William Herschel</a:t>
            </a:r>
          </a:p>
        </p:txBody>
      </p:sp>
      <p:sp>
        <p:nvSpPr>
          <p:cNvPr id="130055" name="Rectangle 7">
            <a:extLst>
              <a:ext uri="{FF2B5EF4-FFF2-40B4-BE49-F238E27FC236}">
                <a16:creationId xmlns:a16="http://schemas.microsoft.com/office/drawing/2014/main" id="{6E7D4D60-3532-DCF2-A698-554CE83824A7}"/>
              </a:ext>
            </a:extLst>
          </p:cNvPr>
          <p:cNvSpPr>
            <a:spLocks noChangeArrowheads="1"/>
          </p:cNvSpPr>
          <p:nvPr/>
        </p:nvSpPr>
        <p:spPr bwMode="auto">
          <a:xfrm>
            <a:off x="228600" y="1295400"/>
            <a:ext cx="8610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bg1"/>
                </a:solidFill>
                <a:latin typeface="Times" charset="0"/>
              </a:defRPr>
            </a:lvl1pPr>
            <a:lvl2pPr algn="ctr">
              <a:defRPr sz="4400">
                <a:solidFill>
                  <a:schemeClr val="bg1"/>
                </a:solidFill>
                <a:latin typeface="Times" charset="0"/>
              </a:defRPr>
            </a:lvl2pPr>
            <a:lvl3pPr algn="ctr">
              <a:defRPr sz="4400">
                <a:solidFill>
                  <a:schemeClr val="bg1"/>
                </a:solidFill>
                <a:latin typeface="Times" charset="0"/>
              </a:defRPr>
            </a:lvl3pPr>
            <a:lvl4pPr algn="ctr">
              <a:defRPr sz="4400">
                <a:solidFill>
                  <a:schemeClr val="bg1"/>
                </a:solidFill>
                <a:latin typeface="Times" charset="0"/>
              </a:defRPr>
            </a:lvl4pPr>
            <a:lvl5pPr algn="ctr">
              <a:defRPr sz="4400">
                <a:solidFill>
                  <a:schemeClr val="bg1"/>
                </a:solidFill>
                <a:latin typeface="Times" charset="0"/>
              </a:defRPr>
            </a:lvl5pPr>
            <a:lvl6pPr marL="457200" algn="ctr" fontAlgn="base">
              <a:spcBef>
                <a:spcPct val="0"/>
              </a:spcBef>
              <a:spcAft>
                <a:spcPct val="0"/>
              </a:spcAft>
              <a:defRPr sz="4400">
                <a:solidFill>
                  <a:schemeClr val="bg1"/>
                </a:solidFill>
                <a:latin typeface="Times" charset="0"/>
              </a:defRPr>
            </a:lvl6pPr>
            <a:lvl7pPr marL="914400" algn="ctr" fontAlgn="base">
              <a:spcBef>
                <a:spcPct val="0"/>
              </a:spcBef>
              <a:spcAft>
                <a:spcPct val="0"/>
              </a:spcAft>
              <a:defRPr sz="4400">
                <a:solidFill>
                  <a:schemeClr val="bg1"/>
                </a:solidFill>
                <a:latin typeface="Times" charset="0"/>
              </a:defRPr>
            </a:lvl7pPr>
            <a:lvl8pPr marL="1371600" algn="ctr" fontAlgn="base">
              <a:spcBef>
                <a:spcPct val="0"/>
              </a:spcBef>
              <a:spcAft>
                <a:spcPct val="0"/>
              </a:spcAft>
              <a:defRPr sz="4400">
                <a:solidFill>
                  <a:schemeClr val="bg1"/>
                </a:solidFill>
                <a:latin typeface="Times" charset="0"/>
              </a:defRPr>
            </a:lvl8pPr>
            <a:lvl9pPr marL="1828800" algn="ctr" fontAlgn="base">
              <a:spcBef>
                <a:spcPct val="0"/>
              </a:spcBef>
              <a:spcAft>
                <a:spcPct val="0"/>
              </a:spcAft>
              <a:defRPr sz="4400">
                <a:solidFill>
                  <a:schemeClr val="bg1"/>
                </a:solidFill>
                <a:latin typeface="Times" charset="0"/>
              </a:defRPr>
            </a:lvl9pPr>
          </a:lstStyle>
          <a:p>
            <a:pPr eaLnBrk="1" hangingPunct="1"/>
            <a:r>
              <a:rPr lang="en-US" altLang="en-US" sz="2400" i="1">
                <a:latin typeface="Trebuchet MS" panose="020B0703020202090204" pitchFamily="34" charset="0"/>
              </a:rPr>
              <a:t>In our own solar system, telescopes found planets </a:t>
            </a:r>
            <a:br>
              <a:rPr lang="en-US" altLang="en-US" sz="2400" i="1">
                <a:latin typeface="Trebuchet MS" panose="020B0703020202090204" pitchFamily="34" charset="0"/>
              </a:rPr>
            </a:br>
            <a:r>
              <a:rPr lang="en-US" altLang="en-US" sz="2400" i="1">
                <a:latin typeface="Trebuchet MS" panose="020B0703020202090204" pitchFamily="34" charset="0"/>
              </a:rPr>
              <a:t>our eyes could not see.</a:t>
            </a:r>
            <a:endParaRPr lang="en-US" altLang="en-US"/>
          </a:p>
        </p:txBody>
      </p:sp>
      <p:pic>
        <p:nvPicPr>
          <p:cNvPr id="130056" name="Picture 8">
            <a:extLst>
              <a:ext uri="{FF2B5EF4-FFF2-40B4-BE49-F238E27FC236}">
                <a16:creationId xmlns:a16="http://schemas.microsoft.com/office/drawing/2014/main" id="{467C5377-48F0-B3BF-5745-C4E9B22B13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4648200"/>
            <a:ext cx="1657350" cy="22098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30057" name="Picture 9">
            <a:extLst>
              <a:ext uri="{FF2B5EF4-FFF2-40B4-BE49-F238E27FC236}">
                <a16:creationId xmlns:a16="http://schemas.microsoft.com/office/drawing/2014/main" id="{199B15F4-547F-3A76-56C2-5E950711F5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9624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058" name="AutoShape 10">
            <a:extLst>
              <a:ext uri="{FF2B5EF4-FFF2-40B4-BE49-F238E27FC236}">
                <a16:creationId xmlns:a16="http://schemas.microsoft.com/office/drawing/2014/main" id="{47EAD56E-ED88-EBDC-DABA-83789E9B1A8B}"/>
              </a:ext>
            </a:extLst>
          </p:cNvPr>
          <p:cNvSpPr>
            <a:spLocks noChangeArrowheads="1"/>
          </p:cNvSpPr>
          <p:nvPr/>
        </p:nvSpPr>
        <p:spPr bwMode="auto">
          <a:xfrm>
            <a:off x="914400" y="2133600"/>
            <a:ext cx="1600200" cy="1676400"/>
          </a:xfrm>
          <a:prstGeom prst="wedgeRoundRectCallout">
            <a:avLst>
              <a:gd name="adj1" fmla="val -9625"/>
              <a:gd name="adj2" fmla="val 8664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Are there </a:t>
            </a:r>
          </a:p>
          <a:p>
            <a:pPr algn="ctr"/>
            <a:r>
              <a:rPr lang="en-US" altLang="en-US" sz="1800">
                <a:solidFill>
                  <a:schemeClr val="bg1"/>
                </a:solidFill>
                <a:latin typeface="Trebuchet MS" panose="020B0703020202090204" pitchFamily="34" charset="0"/>
              </a:rPr>
              <a:t>other planets</a:t>
            </a:r>
          </a:p>
          <a:p>
            <a:pPr algn="ctr"/>
            <a:r>
              <a:rPr lang="en-US" altLang="en-US" sz="1800">
                <a:solidFill>
                  <a:schemeClr val="bg1"/>
                </a:solidFill>
                <a:latin typeface="Trebuchet MS" panose="020B0703020202090204" pitchFamily="34" charset="0"/>
              </a:rPr>
              <a:t>outside of </a:t>
            </a:r>
          </a:p>
          <a:p>
            <a:pPr algn="ctr"/>
            <a:r>
              <a:rPr lang="en-US" altLang="en-US" sz="1800">
                <a:solidFill>
                  <a:schemeClr val="bg1"/>
                </a:solidFill>
                <a:latin typeface="Trebuchet MS" panose="020B0703020202090204" pitchFamily="34" charset="0"/>
              </a:rPr>
              <a:t>our solar </a:t>
            </a:r>
          </a:p>
          <a:p>
            <a:pPr algn="ctr"/>
            <a:r>
              <a:rPr lang="en-US" altLang="en-US" sz="1800">
                <a:solidFill>
                  <a:schemeClr val="bg1"/>
                </a:solidFill>
                <a:latin typeface="Trebuchet MS" panose="020B0703020202090204" pitchFamily="34" charset="0"/>
              </a:rPr>
              <a:t>system?</a:t>
            </a:r>
          </a:p>
        </p:txBody>
      </p:sp>
      <p:sp>
        <p:nvSpPr>
          <p:cNvPr id="130059" name="Rectangle 11">
            <a:extLst>
              <a:ext uri="{FF2B5EF4-FFF2-40B4-BE49-F238E27FC236}">
                <a16:creationId xmlns:a16="http://schemas.microsoft.com/office/drawing/2014/main" id="{8EFB2066-A271-CDEC-3DCC-B8BE595D0196}"/>
              </a:ext>
            </a:extLst>
          </p:cNvPr>
          <p:cNvSpPr>
            <a:spLocks noGrp="1" noChangeArrowheads="1"/>
          </p:cNvSpPr>
          <p:nvPr>
            <p:ph type="ctrTitle"/>
          </p:nvPr>
        </p:nvSpPr>
        <p:spPr>
          <a:xfrm>
            <a:off x="0" y="381000"/>
            <a:ext cx="9144000" cy="1143000"/>
          </a:xfrm>
          <a:noFill/>
          <a:ln/>
        </p:spPr>
        <p:txBody>
          <a:bodyPr anchor="ctr"/>
          <a:lstStyle/>
          <a:p>
            <a:r>
              <a:rPr lang="en-US" altLang="en-US" sz="3200" i="1">
                <a:latin typeface="Trebuchet MS" panose="020B0703020202090204" pitchFamily="34" charset="0"/>
              </a:rPr>
              <a:t>Big Question 7: Are there other planets?</a:t>
            </a:r>
            <a:endParaRPr lang="en-US" altLang="en-US" sz="2800" i="1">
              <a:solidFill>
                <a:schemeClr val="tx1"/>
              </a:solidFill>
              <a:latin typeface="Trebuchet MS" panose="020B070302020209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FEE6A9D-35EE-9989-EC3C-ED3CE7BAE73A}"/>
              </a:ext>
            </a:extLst>
          </p:cNvPr>
          <p:cNvSpPr>
            <a:spLocks noGrp="1"/>
          </p:cNvSpPr>
          <p:nvPr>
            <p:ph type="sldNum" sz="quarter" idx="12"/>
          </p:nvPr>
        </p:nvSpPr>
        <p:spPr/>
        <p:txBody>
          <a:bodyPr/>
          <a:lstStyle/>
          <a:p>
            <a:fld id="{43936170-3AE4-5247-AEDF-9AD6800803AB}" type="slidenum">
              <a:rPr lang="en-US" altLang="en-US"/>
              <a:pPr/>
              <a:t>27</a:t>
            </a:fld>
            <a:endParaRPr lang="en-US" altLang="en-US">
              <a:solidFill>
                <a:schemeClr val="tx1"/>
              </a:solidFill>
            </a:endParaRPr>
          </a:p>
        </p:txBody>
      </p:sp>
      <p:sp>
        <p:nvSpPr>
          <p:cNvPr id="99331" name="Text Box 3">
            <a:extLst>
              <a:ext uri="{FF2B5EF4-FFF2-40B4-BE49-F238E27FC236}">
                <a16:creationId xmlns:a16="http://schemas.microsoft.com/office/drawing/2014/main" id="{663CB938-4785-00DC-1D2C-FF46C710A664}"/>
              </a:ext>
            </a:extLst>
          </p:cNvPr>
          <p:cNvSpPr txBox="1">
            <a:spLocks noChangeArrowheads="1"/>
          </p:cNvSpPr>
          <p:nvPr/>
        </p:nvSpPr>
        <p:spPr bwMode="auto">
          <a:xfrm>
            <a:off x="4953000" y="5059362"/>
            <a:ext cx="35052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1200">
                <a:solidFill>
                  <a:schemeClr val="bg2"/>
                </a:solidFill>
                <a:ea typeface="ヒラギノ角ゴ Pro W3" charset="-128"/>
              </a:rPr>
              <a:t>Courtesy of W.M. Keck Observatory</a:t>
            </a:r>
          </a:p>
        </p:txBody>
      </p:sp>
      <p:pic>
        <p:nvPicPr>
          <p:cNvPr id="99332" name="Picture 4">
            <a:extLst>
              <a:ext uri="{FF2B5EF4-FFF2-40B4-BE49-F238E27FC236}">
                <a16:creationId xmlns:a16="http://schemas.microsoft.com/office/drawing/2014/main" id="{09523663-FCDE-5B67-F749-B9109CC9E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564" b="9114"/>
          <a:stretch>
            <a:fillRect/>
          </a:stretch>
        </p:blipFill>
        <p:spPr bwMode="auto">
          <a:xfrm>
            <a:off x="4778379" y="1524000"/>
            <a:ext cx="4060821" cy="271938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99336" name="Rectangle 8">
            <a:extLst>
              <a:ext uri="{FF2B5EF4-FFF2-40B4-BE49-F238E27FC236}">
                <a16:creationId xmlns:a16="http://schemas.microsoft.com/office/drawing/2014/main" id="{CAB3B122-0424-1367-DB08-2213FA5D3235}"/>
              </a:ext>
            </a:extLst>
          </p:cNvPr>
          <p:cNvSpPr>
            <a:spLocks noGrp="1" noChangeArrowheads="1"/>
          </p:cNvSpPr>
          <p:nvPr>
            <p:ph type="title"/>
          </p:nvPr>
        </p:nvSpPr>
        <p:spPr>
          <a:xfrm>
            <a:off x="609600" y="304800"/>
            <a:ext cx="7772400" cy="1143000"/>
          </a:xfrm>
        </p:spPr>
        <p:txBody>
          <a:bodyPr/>
          <a:lstStyle/>
          <a:p>
            <a:r>
              <a:rPr lang="en-US" altLang="en-US" i="1">
                <a:latin typeface="Trebuchet MS" panose="020B0703020202090204" pitchFamily="34" charset="0"/>
              </a:rPr>
              <a:t>Other worlds discovered!</a:t>
            </a:r>
            <a:endParaRPr lang="en-US" altLang="en-US"/>
          </a:p>
        </p:txBody>
      </p:sp>
      <p:pic>
        <p:nvPicPr>
          <p:cNvPr id="99338" name="Picture 10">
            <a:extLst>
              <a:ext uri="{FF2B5EF4-FFF2-40B4-BE49-F238E27FC236}">
                <a16:creationId xmlns:a16="http://schemas.microsoft.com/office/drawing/2014/main" id="{36CD6011-306E-EF1E-7905-D99AC59534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0"/>
            <a:ext cx="4191000" cy="271938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99339" name="Text Box 11">
            <a:extLst>
              <a:ext uri="{FF2B5EF4-FFF2-40B4-BE49-F238E27FC236}">
                <a16:creationId xmlns:a16="http://schemas.microsoft.com/office/drawing/2014/main" id="{A3559B27-2E8F-A105-7FC1-BC7D38192DDF}"/>
              </a:ext>
            </a:extLst>
          </p:cNvPr>
          <p:cNvSpPr txBox="1">
            <a:spLocks noChangeArrowheads="1"/>
          </p:cNvSpPr>
          <p:nvPr/>
        </p:nvSpPr>
        <p:spPr bwMode="auto">
          <a:xfrm>
            <a:off x="609600" y="5029200"/>
            <a:ext cx="42672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200">
                <a:solidFill>
                  <a:schemeClr val="bg2"/>
                </a:solidFill>
              </a:rPr>
              <a:t>Artist’s concept of extrasolar planet </a:t>
            </a:r>
          </a:p>
          <a:p>
            <a:pPr algn="ctr">
              <a:spcBef>
                <a:spcPct val="50000"/>
              </a:spcBef>
            </a:pPr>
            <a:r>
              <a:rPr lang="en-US" altLang="en-US" sz="1200">
                <a:solidFill>
                  <a:schemeClr val="bg2"/>
                </a:solidFill>
              </a:rPr>
              <a:t>Artist: Lynette Cook</a:t>
            </a:r>
            <a:endParaRPr lang="en-US" altLang="en-US" sz="1600">
              <a:solidFill>
                <a:schemeClr val="bg2"/>
              </a:solidFill>
            </a:endParaRPr>
          </a:p>
        </p:txBody>
      </p:sp>
      <p:sp>
        <p:nvSpPr>
          <p:cNvPr id="99340" name="Text Box 12">
            <a:extLst>
              <a:ext uri="{FF2B5EF4-FFF2-40B4-BE49-F238E27FC236}">
                <a16:creationId xmlns:a16="http://schemas.microsoft.com/office/drawing/2014/main" id="{7BDA7F4E-9E9E-5F0F-54CD-04C55A275BD0}"/>
              </a:ext>
            </a:extLst>
          </p:cNvPr>
          <p:cNvSpPr txBox="1">
            <a:spLocks noChangeArrowheads="1"/>
          </p:cNvSpPr>
          <p:nvPr/>
        </p:nvSpPr>
        <p:spPr bwMode="auto">
          <a:xfrm>
            <a:off x="1143000" y="6019800"/>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solidFill>
                  <a:schemeClr val="bg1"/>
                </a:solidFill>
                <a:latin typeface="Trebuchet MS" panose="020B0703020202090204" pitchFamily="34" charset="0"/>
              </a:rPr>
              <a:t>1990’s through Today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C920C0B-2E50-65FA-3F76-5385631657D0}"/>
              </a:ext>
            </a:extLst>
          </p:cNvPr>
          <p:cNvSpPr>
            <a:spLocks noGrp="1"/>
          </p:cNvSpPr>
          <p:nvPr>
            <p:ph type="sldNum" sz="quarter" idx="12"/>
          </p:nvPr>
        </p:nvSpPr>
        <p:spPr/>
        <p:txBody>
          <a:bodyPr/>
          <a:lstStyle/>
          <a:p>
            <a:fld id="{87C59AAE-195C-BF47-B14B-999EB87C2776}" type="slidenum">
              <a:rPr lang="en-US" altLang="en-US"/>
              <a:pPr/>
              <a:t>28</a:t>
            </a:fld>
            <a:endParaRPr lang="en-US" altLang="en-US">
              <a:solidFill>
                <a:schemeClr val="tx1"/>
              </a:solidFill>
            </a:endParaRPr>
          </a:p>
        </p:txBody>
      </p:sp>
      <p:pic>
        <p:nvPicPr>
          <p:cNvPr id="133131" name="Picture 11">
            <a:extLst>
              <a:ext uri="{FF2B5EF4-FFF2-40B4-BE49-F238E27FC236}">
                <a16:creationId xmlns:a16="http://schemas.microsoft.com/office/drawing/2014/main" id="{8DB243D5-7BD7-F0AD-FABE-DF8C97A38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26" name="Picture 6">
            <a:extLst>
              <a:ext uri="{FF2B5EF4-FFF2-40B4-BE49-F238E27FC236}">
                <a16:creationId xmlns:a16="http://schemas.microsoft.com/office/drawing/2014/main" id="{A076641F-711E-48CE-E61B-D899D227C1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371600"/>
            <a:ext cx="2057400" cy="116840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133127" name="Picture 7">
            <a:extLst>
              <a:ext uri="{FF2B5EF4-FFF2-40B4-BE49-F238E27FC236}">
                <a16:creationId xmlns:a16="http://schemas.microsoft.com/office/drawing/2014/main" id="{4D6DB3C9-E27F-80AB-AE80-CA5FC6DB80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533400"/>
            <a:ext cx="1603375" cy="1905000"/>
          </a:xfrm>
          <a:prstGeom prst="rect">
            <a:avLst/>
          </a:prstGeom>
          <a:noFill/>
          <a:ln w="12700">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133128" name="Picture 8">
            <a:extLst>
              <a:ext uri="{FF2B5EF4-FFF2-40B4-BE49-F238E27FC236}">
                <a16:creationId xmlns:a16="http://schemas.microsoft.com/office/drawing/2014/main" id="{2726FC87-7DD4-ECBA-77DF-8FEF893812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124200"/>
            <a:ext cx="1439863" cy="266700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133129" name="Picture 9">
            <a:extLst>
              <a:ext uri="{FF2B5EF4-FFF2-40B4-BE49-F238E27FC236}">
                <a16:creationId xmlns:a16="http://schemas.microsoft.com/office/drawing/2014/main" id="{877222E1-2741-33C1-29B9-F8ABE7DFE5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3564" b="4556"/>
          <a:stretch>
            <a:fillRect/>
          </a:stretch>
        </p:blipFill>
        <p:spPr bwMode="auto">
          <a:xfrm>
            <a:off x="6172200" y="4953000"/>
            <a:ext cx="1447800" cy="1150938"/>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133130" name="Picture 10">
            <a:extLst>
              <a:ext uri="{FF2B5EF4-FFF2-40B4-BE49-F238E27FC236}">
                <a16:creationId xmlns:a16="http://schemas.microsoft.com/office/drawing/2014/main" id="{F4122E37-312E-D7C7-5BCA-61E9FCD6FE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2819400"/>
            <a:ext cx="1752600" cy="1508125"/>
          </a:xfrm>
          <a:prstGeom prst="rect">
            <a:avLst/>
          </a:prstGeom>
          <a:noFill/>
          <a:ln w="127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33132" name="Rectangle 12">
            <a:extLst>
              <a:ext uri="{FF2B5EF4-FFF2-40B4-BE49-F238E27FC236}">
                <a16:creationId xmlns:a16="http://schemas.microsoft.com/office/drawing/2014/main" id="{EE0982B1-9609-6830-264E-08700B66EF9E}"/>
              </a:ext>
            </a:extLst>
          </p:cNvPr>
          <p:cNvSpPr>
            <a:spLocks noGrp="1" noChangeArrowheads="1"/>
          </p:cNvSpPr>
          <p:nvPr>
            <p:ph type="title"/>
          </p:nvPr>
        </p:nvSpPr>
        <p:spPr>
          <a:xfrm>
            <a:off x="0" y="228600"/>
            <a:ext cx="7239000" cy="1143000"/>
          </a:xfrm>
        </p:spPr>
        <p:txBody>
          <a:bodyPr/>
          <a:lstStyle/>
          <a:p>
            <a:r>
              <a:rPr lang="en-US" altLang="en-US" sz="3200" i="1">
                <a:latin typeface="Trebuchet MS" panose="020B0703020202090204" pitchFamily="34" charset="0"/>
              </a:rPr>
              <a:t>Telescopes have changed our understanding of the universe … </a:t>
            </a:r>
            <a:endParaRPr lang="en-US" altLang="en-US" sz="3600" i="1">
              <a:latin typeface="Trebuchet MS" panose="020B0703020202090204" pitchFamily="34" charset="0"/>
            </a:endParaRPr>
          </a:p>
        </p:txBody>
      </p:sp>
      <p:pic>
        <p:nvPicPr>
          <p:cNvPr id="133133" name="Picture 13">
            <a:extLst>
              <a:ext uri="{FF2B5EF4-FFF2-40B4-BE49-F238E27FC236}">
                <a16:creationId xmlns:a16="http://schemas.microsoft.com/office/drawing/2014/main" id="{4CBD0949-CA8B-297D-C19B-DB6E129CEC9F}"/>
              </a:ext>
            </a:extLst>
          </p:cNvPr>
          <p:cNvPicPr>
            <a:picLocks noChangeAspect="1" noChangeArrowheads="1"/>
          </p:cNvPicPr>
          <p:nvPr>
            <p:ph idx="1"/>
          </p:nvPr>
        </p:nvPicPr>
        <p:blipFill>
          <a:blip r:embed="rId9">
            <a:extLst>
              <a:ext uri="{28A0092B-C50C-407E-A947-70E740481C1C}">
                <a14:useLocalDpi xmlns:a14="http://schemas.microsoft.com/office/drawing/2010/main" val="0"/>
              </a:ext>
            </a:extLst>
          </a:blip>
          <a:srcRect/>
          <a:stretch>
            <a:fillRect/>
          </a:stretch>
        </p:blipFill>
        <p:spPr>
          <a:xfrm>
            <a:off x="2743200" y="5029200"/>
            <a:ext cx="1905000" cy="152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B592AFC8-6613-9D38-B2F8-3114AC8DDDCE}"/>
              </a:ext>
            </a:extLst>
          </p:cNvPr>
          <p:cNvSpPr>
            <a:spLocks noGrp="1"/>
          </p:cNvSpPr>
          <p:nvPr>
            <p:ph type="sldNum" sz="quarter" idx="12"/>
          </p:nvPr>
        </p:nvSpPr>
        <p:spPr/>
        <p:txBody>
          <a:bodyPr/>
          <a:lstStyle/>
          <a:p>
            <a:fld id="{04A81B24-28FA-A441-91D6-987C182FEDFA}" type="slidenum">
              <a:rPr lang="en-US" altLang="en-US"/>
              <a:pPr/>
              <a:t>29</a:t>
            </a:fld>
            <a:endParaRPr lang="en-US" altLang="en-US">
              <a:solidFill>
                <a:schemeClr val="tx1"/>
              </a:solidFill>
            </a:endParaRPr>
          </a:p>
        </p:txBody>
      </p:sp>
      <p:pic>
        <p:nvPicPr>
          <p:cNvPr id="134164" name="Picture 20">
            <a:extLst>
              <a:ext uri="{FF2B5EF4-FFF2-40B4-BE49-F238E27FC236}">
                <a16:creationId xmlns:a16="http://schemas.microsoft.com/office/drawing/2014/main" id="{11BA714D-0722-635A-D1D5-EF48D6850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862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65" name="Rectangle 21">
            <a:extLst>
              <a:ext uri="{FF2B5EF4-FFF2-40B4-BE49-F238E27FC236}">
                <a16:creationId xmlns:a16="http://schemas.microsoft.com/office/drawing/2014/main" id="{D0A96F94-F628-B846-0E7E-BFD31C5A40D5}"/>
              </a:ext>
            </a:extLst>
          </p:cNvPr>
          <p:cNvSpPr>
            <a:spLocks noChangeArrowheads="1"/>
          </p:cNvSpPr>
          <p:nvPr/>
        </p:nvSpPr>
        <p:spPr bwMode="auto">
          <a:xfrm>
            <a:off x="762000" y="228600"/>
            <a:ext cx="7467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bg1"/>
                </a:solidFill>
                <a:latin typeface="Times" charset="0"/>
              </a:defRPr>
            </a:lvl1pPr>
            <a:lvl2pPr algn="ctr">
              <a:defRPr sz="4400">
                <a:solidFill>
                  <a:schemeClr val="bg1"/>
                </a:solidFill>
                <a:latin typeface="Times" charset="0"/>
              </a:defRPr>
            </a:lvl2pPr>
            <a:lvl3pPr algn="ctr">
              <a:defRPr sz="4400">
                <a:solidFill>
                  <a:schemeClr val="bg1"/>
                </a:solidFill>
                <a:latin typeface="Times" charset="0"/>
              </a:defRPr>
            </a:lvl3pPr>
            <a:lvl4pPr algn="ctr">
              <a:defRPr sz="4400">
                <a:solidFill>
                  <a:schemeClr val="bg1"/>
                </a:solidFill>
                <a:latin typeface="Times" charset="0"/>
              </a:defRPr>
            </a:lvl4pPr>
            <a:lvl5pPr algn="ctr">
              <a:defRPr sz="4400">
                <a:solidFill>
                  <a:schemeClr val="bg1"/>
                </a:solidFill>
                <a:latin typeface="Times" charset="0"/>
              </a:defRPr>
            </a:lvl5pPr>
            <a:lvl6pPr marL="457200" algn="ctr" fontAlgn="base">
              <a:spcBef>
                <a:spcPct val="0"/>
              </a:spcBef>
              <a:spcAft>
                <a:spcPct val="0"/>
              </a:spcAft>
              <a:defRPr sz="4400">
                <a:solidFill>
                  <a:schemeClr val="bg1"/>
                </a:solidFill>
                <a:latin typeface="Times" charset="0"/>
              </a:defRPr>
            </a:lvl6pPr>
            <a:lvl7pPr marL="914400" algn="ctr" fontAlgn="base">
              <a:spcBef>
                <a:spcPct val="0"/>
              </a:spcBef>
              <a:spcAft>
                <a:spcPct val="0"/>
              </a:spcAft>
              <a:defRPr sz="4400">
                <a:solidFill>
                  <a:schemeClr val="bg1"/>
                </a:solidFill>
                <a:latin typeface="Times" charset="0"/>
              </a:defRPr>
            </a:lvl7pPr>
            <a:lvl8pPr marL="1371600" algn="ctr" fontAlgn="base">
              <a:spcBef>
                <a:spcPct val="0"/>
              </a:spcBef>
              <a:spcAft>
                <a:spcPct val="0"/>
              </a:spcAft>
              <a:defRPr sz="4400">
                <a:solidFill>
                  <a:schemeClr val="bg1"/>
                </a:solidFill>
                <a:latin typeface="Times" charset="0"/>
              </a:defRPr>
            </a:lvl8pPr>
            <a:lvl9pPr marL="1828800" algn="ctr" fontAlgn="base">
              <a:spcBef>
                <a:spcPct val="0"/>
              </a:spcBef>
              <a:spcAft>
                <a:spcPct val="0"/>
              </a:spcAft>
              <a:defRPr sz="4400">
                <a:solidFill>
                  <a:schemeClr val="bg1"/>
                </a:solidFill>
                <a:latin typeface="Times" charset="0"/>
              </a:defRPr>
            </a:lvl9pPr>
          </a:lstStyle>
          <a:p>
            <a:pPr eaLnBrk="1" hangingPunct="1"/>
            <a:endParaRPr lang="en-US" altLang="en-US" sz="2800"/>
          </a:p>
        </p:txBody>
      </p:sp>
      <p:sp>
        <p:nvSpPr>
          <p:cNvPr id="134166" name="AutoShape 22">
            <a:extLst>
              <a:ext uri="{FF2B5EF4-FFF2-40B4-BE49-F238E27FC236}">
                <a16:creationId xmlns:a16="http://schemas.microsoft.com/office/drawing/2014/main" id="{48BFFEE7-6EDB-EE4C-A7FE-2951F9245F33}"/>
              </a:ext>
            </a:extLst>
          </p:cNvPr>
          <p:cNvSpPr>
            <a:spLocks noChangeArrowheads="1"/>
          </p:cNvSpPr>
          <p:nvPr/>
        </p:nvSpPr>
        <p:spPr bwMode="auto">
          <a:xfrm>
            <a:off x="685800" y="1371600"/>
            <a:ext cx="1524000" cy="1676400"/>
          </a:xfrm>
          <a:prstGeom prst="wedgeRoundRectCallout">
            <a:avLst>
              <a:gd name="adj1" fmla="val 72500"/>
              <a:gd name="adj2" fmla="val 11288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Earth the </a:t>
            </a:r>
          </a:p>
          <a:p>
            <a:pPr algn="ctr"/>
            <a:r>
              <a:rPr lang="en-US" altLang="en-US" sz="1800">
                <a:solidFill>
                  <a:schemeClr val="bg1"/>
                </a:solidFill>
                <a:latin typeface="Trebuchet MS" panose="020B0703020202090204" pitchFamily="34" charset="0"/>
              </a:rPr>
              <a:t>center of</a:t>
            </a:r>
          </a:p>
          <a:p>
            <a:pPr algn="ctr"/>
            <a:r>
              <a:rPr lang="en-US" altLang="en-US" sz="1800">
                <a:solidFill>
                  <a:schemeClr val="bg1"/>
                </a:solidFill>
                <a:latin typeface="Trebuchet MS" panose="020B0703020202090204" pitchFamily="34" charset="0"/>
              </a:rPr>
              <a:t> the universe?</a:t>
            </a:r>
            <a:endParaRPr lang="en-US" altLang="en-US" sz="1800">
              <a:solidFill>
                <a:schemeClr val="bg1"/>
              </a:solidFill>
              <a:latin typeface="Times New Roman" panose="02020603050405020304" pitchFamily="18" charset="0"/>
            </a:endParaRPr>
          </a:p>
        </p:txBody>
      </p:sp>
      <p:sp>
        <p:nvSpPr>
          <p:cNvPr id="134167" name="AutoShape 23">
            <a:extLst>
              <a:ext uri="{FF2B5EF4-FFF2-40B4-BE49-F238E27FC236}">
                <a16:creationId xmlns:a16="http://schemas.microsoft.com/office/drawing/2014/main" id="{6672E686-3CD4-599B-5470-325C7F2CE4FA}"/>
              </a:ext>
            </a:extLst>
          </p:cNvPr>
          <p:cNvSpPr>
            <a:spLocks noChangeArrowheads="1"/>
          </p:cNvSpPr>
          <p:nvPr/>
        </p:nvSpPr>
        <p:spPr bwMode="auto">
          <a:xfrm>
            <a:off x="2590800" y="1295400"/>
            <a:ext cx="1600200" cy="1676400"/>
          </a:xfrm>
          <a:prstGeom prst="wedgeRoundRectCallout">
            <a:avLst>
              <a:gd name="adj1" fmla="val -43454"/>
              <a:gd name="adj2" fmla="val 12045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How far are </a:t>
            </a:r>
          </a:p>
          <a:p>
            <a:pPr algn="ctr"/>
            <a:r>
              <a:rPr lang="en-US" altLang="en-US" sz="1800">
                <a:solidFill>
                  <a:schemeClr val="bg1"/>
                </a:solidFill>
                <a:latin typeface="Trebuchet MS" panose="020B0703020202090204" pitchFamily="34" charset="0"/>
              </a:rPr>
              <a:t>the stars? </a:t>
            </a:r>
          </a:p>
          <a:p>
            <a:pPr algn="ctr"/>
            <a:endParaRPr lang="en-US" altLang="en-US" sz="1800">
              <a:solidFill>
                <a:schemeClr val="bg1"/>
              </a:solidFill>
              <a:latin typeface="Trebuchet MS" panose="020B0703020202090204" pitchFamily="34" charset="0"/>
            </a:endParaRPr>
          </a:p>
          <a:p>
            <a:pPr algn="ctr"/>
            <a:r>
              <a:rPr lang="en-US" altLang="en-US" sz="1800">
                <a:solidFill>
                  <a:schemeClr val="bg1"/>
                </a:solidFill>
                <a:latin typeface="Trebuchet MS" panose="020B0703020202090204" pitchFamily="34" charset="0"/>
              </a:rPr>
              <a:t>What are they</a:t>
            </a:r>
          </a:p>
          <a:p>
            <a:pPr algn="ctr"/>
            <a:r>
              <a:rPr lang="en-US" altLang="en-US" sz="1800">
                <a:solidFill>
                  <a:schemeClr val="bg1"/>
                </a:solidFill>
                <a:latin typeface="Trebuchet MS" panose="020B0703020202090204" pitchFamily="34" charset="0"/>
              </a:rPr>
              <a:t> made of?</a:t>
            </a:r>
          </a:p>
        </p:txBody>
      </p:sp>
      <p:sp>
        <p:nvSpPr>
          <p:cNvPr id="134168" name="AutoShape 24">
            <a:extLst>
              <a:ext uri="{FF2B5EF4-FFF2-40B4-BE49-F238E27FC236}">
                <a16:creationId xmlns:a16="http://schemas.microsoft.com/office/drawing/2014/main" id="{2C4F5700-20D7-5B17-DF25-B1F4BDB89794}"/>
              </a:ext>
            </a:extLst>
          </p:cNvPr>
          <p:cNvSpPr>
            <a:spLocks noChangeArrowheads="1"/>
          </p:cNvSpPr>
          <p:nvPr/>
        </p:nvSpPr>
        <p:spPr bwMode="auto">
          <a:xfrm>
            <a:off x="7010400" y="1676400"/>
            <a:ext cx="1600200" cy="1676400"/>
          </a:xfrm>
          <a:prstGeom prst="wedgeRoundRectCallout">
            <a:avLst>
              <a:gd name="adj1" fmla="val -315278"/>
              <a:gd name="adj2" fmla="val 100282"/>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there more</a:t>
            </a:r>
          </a:p>
          <a:p>
            <a:pPr algn="ctr"/>
            <a:r>
              <a:rPr lang="en-US" altLang="en-US" sz="1800">
                <a:solidFill>
                  <a:schemeClr val="bg1"/>
                </a:solidFill>
                <a:latin typeface="Trebuchet MS" panose="020B0703020202090204" pitchFamily="34" charset="0"/>
              </a:rPr>
              <a:t>than one </a:t>
            </a:r>
          </a:p>
          <a:p>
            <a:pPr algn="ctr"/>
            <a:r>
              <a:rPr lang="en-US" altLang="en-US" sz="1800">
                <a:solidFill>
                  <a:schemeClr val="bg1"/>
                </a:solidFill>
                <a:latin typeface="Trebuchet MS" panose="020B0703020202090204" pitchFamily="34" charset="0"/>
              </a:rPr>
              <a:t>galaxy?</a:t>
            </a:r>
          </a:p>
        </p:txBody>
      </p:sp>
      <p:sp>
        <p:nvSpPr>
          <p:cNvPr id="134169" name="AutoShape 25">
            <a:extLst>
              <a:ext uri="{FF2B5EF4-FFF2-40B4-BE49-F238E27FC236}">
                <a16:creationId xmlns:a16="http://schemas.microsoft.com/office/drawing/2014/main" id="{6D415880-83AA-77E1-FA07-661AD29CA092}"/>
              </a:ext>
            </a:extLst>
          </p:cNvPr>
          <p:cNvSpPr>
            <a:spLocks noChangeArrowheads="1"/>
          </p:cNvSpPr>
          <p:nvPr/>
        </p:nvSpPr>
        <p:spPr bwMode="auto">
          <a:xfrm>
            <a:off x="6629400" y="3657600"/>
            <a:ext cx="1447800" cy="1676400"/>
          </a:xfrm>
          <a:prstGeom prst="wedgeRoundRectCallout">
            <a:avLst>
              <a:gd name="adj1" fmla="val -321051"/>
              <a:gd name="adj2" fmla="val -1439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Did  the </a:t>
            </a:r>
          </a:p>
          <a:p>
            <a:pPr algn="ctr"/>
            <a:r>
              <a:rPr lang="en-US" altLang="en-US" sz="1800">
                <a:solidFill>
                  <a:schemeClr val="bg1"/>
                </a:solidFill>
                <a:latin typeface="Trebuchet MS" panose="020B0703020202090204" pitchFamily="34" charset="0"/>
              </a:rPr>
              <a:t>Universe</a:t>
            </a:r>
          </a:p>
          <a:p>
            <a:pPr algn="ctr"/>
            <a:r>
              <a:rPr lang="en-US" altLang="en-US" sz="1800">
                <a:solidFill>
                  <a:schemeClr val="bg1"/>
                </a:solidFill>
                <a:latin typeface="Trebuchet MS" panose="020B0703020202090204" pitchFamily="34" charset="0"/>
              </a:rPr>
              <a:t>have a </a:t>
            </a:r>
          </a:p>
          <a:p>
            <a:pPr algn="ctr"/>
            <a:r>
              <a:rPr lang="en-US" altLang="en-US" sz="1800">
                <a:solidFill>
                  <a:schemeClr val="bg1"/>
                </a:solidFill>
                <a:latin typeface="Trebuchet MS" panose="020B0703020202090204" pitchFamily="34" charset="0"/>
              </a:rPr>
              <a:t>beginning?</a:t>
            </a:r>
          </a:p>
        </p:txBody>
      </p:sp>
      <p:sp>
        <p:nvSpPr>
          <p:cNvPr id="134170" name="AutoShape 26">
            <a:extLst>
              <a:ext uri="{FF2B5EF4-FFF2-40B4-BE49-F238E27FC236}">
                <a16:creationId xmlns:a16="http://schemas.microsoft.com/office/drawing/2014/main" id="{65085C1E-C19A-CC6E-5D69-56DD18B3EFE8}"/>
              </a:ext>
            </a:extLst>
          </p:cNvPr>
          <p:cNvSpPr>
            <a:spLocks noChangeArrowheads="1"/>
          </p:cNvSpPr>
          <p:nvPr/>
        </p:nvSpPr>
        <p:spPr bwMode="auto">
          <a:xfrm>
            <a:off x="4724400" y="4876800"/>
            <a:ext cx="1447800" cy="1676400"/>
          </a:xfrm>
          <a:prstGeom prst="wedgeRoundRectCallout">
            <a:avLst>
              <a:gd name="adj1" fmla="val -189472"/>
              <a:gd name="adj2" fmla="val -8712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Are there </a:t>
            </a:r>
          </a:p>
          <a:p>
            <a:pPr algn="ctr"/>
            <a:r>
              <a:rPr lang="en-US" altLang="en-US" sz="1800">
                <a:solidFill>
                  <a:schemeClr val="bg1"/>
                </a:solidFill>
                <a:latin typeface="Trebuchet MS" panose="020B0703020202090204" pitchFamily="34" charset="0"/>
              </a:rPr>
              <a:t>other planets</a:t>
            </a:r>
          </a:p>
          <a:p>
            <a:pPr algn="ctr"/>
            <a:r>
              <a:rPr lang="en-US" altLang="en-US" sz="1800">
                <a:solidFill>
                  <a:schemeClr val="bg1"/>
                </a:solidFill>
                <a:latin typeface="Trebuchet MS" panose="020B0703020202090204" pitchFamily="34" charset="0"/>
              </a:rPr>
              <a:t>outside of </a:t>
            </a:r>
          </a:p>
          <a:p>
            <a:pPr algn="ctr"/>
            <a:r>
              <a:rPr lang="en-US" altLang="en-US" sz="1800">
                <a:solidFill>
                  <a:schemeClr val="bg1"/>
                </a:solidFill>
                <a:latin typeface="Trebuchet MS" panose="020B0703020202090204" pitchFamily="34" charset="0"/>
              </a:rPr>
              <a:t>our solar </a:t>
            </a:r>
          </a:p>
          <a:p>
            <a:pPr algn="ctr"/>
            <a:r>
              <a:rPr lang="en-US" altLang="en-US" sz="1800">
                <a:solidFill>
                  <a:schemeClr val="bg1"/>
                </a:solidFill>
                <a:latin typeface="Trebuchet MS" panose="020B0703020202090204" pitchFamily="34" charset="0"/>
              </a:rPr>
              <a:t>system?</a:t>
            </a:r>
          </a:p>
        </p:txBody>
      </p:sp>
      <p:sp>
        <p:nvSpPr>
          <p:cNvPr id="134171" name="AutoShape 27">
            <a:extLst>
              <a:ext uri="{FF2B5EF4-FFF2-40B4-BE49-F238E27FC236}">
                <a16:creationId xmlns:a16="http://schemas.microsoft.com/office/drawing/2014/main" id="{63166B43-F7EB-4A6F-C9F7-9B056628A9F9}"/>
              </a:ext>
            </a:extLst>
          </p:cNvPr>
          <p:cNvSpPr>
            <a:spLocks noChangeArrowheads="1"/>
          </p:cNvSpPr>
          <p:nvPr/>
        </p:nvSpPr>
        <p:spPr bwMode="auto">
          <a:xfrm>
            <a:off x="4953000" y="990600"/>
            <a:ext cx="1676400" cy="1905000"/>
          </a:xfrm>
          <a:prstGeom prst="wedgeRoundRectCallout">
            <a:avLst>
              <a:gd name="adj1" fmla="val -181060"/>
              <a:gd name="adj2" fmla="val 115583"/>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Is the Sun </a:t>
            </a:r>
          </a:p>
          <a:p>
            <a:pPr algn="ctr"/>
            <a:r>
              <a:rPr lang="en-US" altLang="en-US" sz="1800">
                <a:solidFill>
                  <a:schemeClr val="bg1"/>
                </a:solidFill>
                <a:latin typeface="Trebuchet MS" panose="020B0703020202090204" pitchFamily="34" charset="0"/>
              </a:rPr>
              <a:t>at the </a:t>
            </a:r>
          </a:p>
          <a:p>
            <a:pPr algn="ctr"/>
            <a:r>
              <a:rPr lang="en-US" altLang="en-US" sz="1800">
                <a:solidFill>
                  <a:schemeClr val="bg1"/>
                </a:solidFill>
                <a:latin typeface="Trebuchet MS" panose="020B0703020202090204" pitchFamily="34" charset="0"/>
              </a:rPr>
              <a:t>center of</a:t>
            </a:r>
          </a:p>
          <a:p>
            <a:pPr algn="ctr"/>
            <a:r>
              <a:rPr lang="en-US" altLang="en-US" sz="1800">
                <a:solidFill>
                  <a:schemeClr val="bg1"/>
                </a:solidFill>
                <a:latin typeface="Trebuchet MS" panose="020B0703020202090204" pitchFamily="34" charset="0"/>
              </a:rPr>
              <a:t> the Galaxy?</a:t>
            </a:r>
          </a:p>
        </p:txBody>
      </p:sp>
      <p:sp>
        <p:nvSpPr>
          <p:cNvPr id="134173" name="Rectangle 29">
            <a:extLst>
              <a:ext uri="{FF2B5EF4-FFF2-40B4-BE49-F238E27FC236}">
                <a16:creationId xmlns:a16="http://schemas.microsoft.com/office/drawing/2014/main" id="{968E95A5-2E33-E4A0-4206-B78B9EEF89DB}"/>
              </a:ext>
            </a:extLst>
          </p:cNvPr>
          <p:cNvSpPr>
            <a:spLocks noGrp="1" noChangeArrowheads="1"/>
          </p:cNvSpPr>
          <p:nvPr>
            <p:ph type="title"/>
          </p:nvPr>
        </p:nvSpPr>
        <p:spPr>
          <a:xfrm>
            <a:off x="457200" y="0"/>
            <a:ext cx="7772400" cy="1143000"/>
          </a:xfrm>
        </p:spPr>
        <p:txBody>
          <a:bodyPr/>
          <a:lstStyle/>
          <a:p>
            <a:r>
              <a:rPr lang="en-US" altLang="en-US" sz="3200" i="1">
                <a:latin typeface="Trebuchet MS" panose="020B0703020202090204" pitchFamily="34" charset="0"/>
              </a:rPr>
              <a:t>answering some of the big questions…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81D6B01D-3975-1CA6-73CE-B75E7DF894EF}"/>
              </a:ext>
            </a:extLst>
          </p:cNvPr>
          <p:cNvSpPr>
            <a:spLocks noGrp="1"/>
          </p:cNvSpPr>
          <p:nvPr>
            <p:ph type="sldNum" sz="quarter" idx="12"/>
          </p:nvPr>
        </p:nvSpPr>
        <p:spPr/>
        <p:txBody>
          <a:bodyPr/>
          <a:lstStyle/>
          <a:p>
            <a:fld id="{09DDC7C2-CC71-D44D-A23E-7BC75200BAE0}" type="slidenum">
              <a:rPr lang="en-US" altLang="en-US"/>
              <a:pPr/>
              <a:t>30</a:t>
            </a:fld>
            <a:endParaRPr lang="en-US" altLang="en-US">
              <a:solidFill>
                <a:schemeClr val="tx1"/>
              </a:solidFill>
            </a:endParaRPr>
          </a:p>
        </p:txBody>
      </p:sp>
      <p:pic>
        <p:nvPicPr>
          <p:cNvPr id="138243" name="Picture 3">
            <a:extLst>
              <a:ext uri="{FF2B5EF4-FFF2-40B4-BE49-F238E27FC236}">
                <a16:creationId xmlns:a16="http://schemas.microsoft.com/office/drawing/2014/main" id="{0FF83E25-4825-0C5F-D6B0-2AC9C1E2E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862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8244" name="AutoShape 4">
            <a:extLst>
              <a:ext uri="{FF2B5EF4-FFF2-40B4-BE49-F238E27FC236}">
                <a16:creationId xmlns:a16="http://schemas.microsoft.com/office/drawing/2014/main" id="{3725FE5B-4FAA-3D59-B4A5-34E7A89D894A}"/>
              </a:ext>
            </a:extLst>
          </p:cNvPr>
          <p:cNvSpPr>
            <a:spLocks noChangeArrowheads="1"/>
          </p:cNvSpPr>
          <p:nvPr/>
        </p:nvSpPr>
        <p:spPr bwMode="auto">
          <a:xfrm>
            <a:off x="685800" y="1447800"/>
            <a:ext cx="1524000" cy="1600200"/>
          </a:xfrm>
          <a:prstGeom prst="wedgeRoundRectCallout">
            <a:avLst>
              <a:gd name="adj1" fmla="val 72500"/>
              <a:gd name="adj2" fmla="val 115875"/>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The Sun is at </a:t>
            </a:r>
          </a:p>
          <a:p>
            <a:pPr algn="ctr"/>
            <a:r>
              <a:rPr lang="en-US" altLang="en-US" sz="1800">
                <a:solidFill>
                  <a:schemeClr val="bg1"/>
                </a:solidFill>
                <a:latin typeface="Trebuchet MS" panose="020B0703020202090204" pitchFamily="34" charset="0"/>
              </a:rPr>
              <a:t>the center</a:t>
            </a:r>
          </a:p>
          <a:p>
            <a:pPr algn="ctr"/>
            <a:r>
              <a:rPr lang="en-US" altLang="en-US" sz="1800">
                <a:solidFill>
                  <a:schemeClr val="bg1"/>
                </a:solidFill>
                <a:latin typeface="Trebuchet MS" panose="020B0703020202090204" pitchFamily="34" charset="0"/>
              </a:rPr>
              <a:t> of the </a:t>
            </a:r>
          </a:p>
          <a:p>
            <a:pPr algn="ctr"/>
            <a:r>
              <a:rPr lang="en-US" altLang="en-US" sz="1800">
                <a:solidFill>
                  <a:schemeClr val="bg1"/>
                </a:solidFill>
                <a:latin typeface="Trebuchet MS" panose="020B0703020202090204" pitchFamily="34" charset="0"/>
              </a:rPr>
              <a:t>Solar System</a:t>
            </a:r>
            <a:endParaRPr lang="en-US" altLang="en-US" sz="1800">
              <a:solidFill>
                <a:schemeClr val="bg1"/>
              </a:solidFill>
              <a:latin typeface="Times New Roman" panose="02020603050405020304" pitchFamily="18" charset="0"/>
            </a:endParaRPr>
          </a:p>
        </p:txBody>
      </p:sp>
      <p:sp>
        <p:nvSpPr>
          <p:cNvPr id="138245" name="AutoShape 5">
            <a:extLst>
              <a:ext uri="{FF2B5EF4-FFF2-40B4-BE49-F238E27FC236}">
                <a16:creationId xmlns:a16="http://schemas.microsoft.com/office/drawing/2014/main" id="{CE931BBC-06D4-35A3-9374-DA2300989671}"/>
              </a:ext>
            </a:extLst>
          </p:cNvPr>
          <p:cNvSpPr>
            <a:spLocks noChangeArrowheads="1"/>
          </p:cNvSpPr>
          <p:nvPr/>
        </p:nvSpPr>
        <p:spPr bwMode="auto">
          <a:xfrm>
            <a:off x="2590800" y="1295400"/>
            <a:ext cx="1600200" cy="1676400"/>
          </a:xfrm>
          <a:prstGeom prst="wedgeRoundRectCallout">
            <a:avLst>
              <a:gd name="adj1" fmla="val -43454"/>
              <a:gd name="adj2" fmla="val 12045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The stars are </a:t>
            </a:r>
          </a:p>
          <a:p>
            <a:pPr algn="ctr"/>
            <a:r>
              <a:rPr lang="en-US" altLang="en-US" sz="1800">
                <a:solidFill>
                  <a:schemeClr val="bg1"/>
                </a:solidFill>
                <a:latin typeface="Trebuchet MS" panose="020B0703020202090204" pitchFamily="34" charset="0"/>
              </a:rPr>
              <a:t>other Suns, </a:t>
            </a:r>
          </a:p>
          <a:p>
            <a:pPr algn="ctr"/>
            <a:r>
              <a:rPr lang="en-US" altLang="en-US" sz="1800">
                <a:solidFill>
                  <a:schemeClr val="bg1"/>
                </a:solidFill>
                <a:latin typeface="Trebuchet MS" panose="020B0703020202090204" pitchFamily="34" charset="0"/>
              </a:rPr>
              <a:t>VERY </a:t>
            </a:r>
          </a:p>
          <a:p>
            <a:pPr algn="ctr"/>
            <a:r>
              <a:rPr lang="en-US" altLang="en-US" sz="1800">
                <a:solidFill>
                  <a:schemeClr val="bg1"/>
                </a:solidFill>
                <a:latin typeface="Trebuchet MS" panose="020B0703020202090204" pitchFamily="34" charset="0"/>
              </a:rPr>
              <a:t>far away. </a:t>
            </a:r>
          </a:p>
        </p:txBody>
      </p:sp>
      <p:sp>
        <p:nvSpPr>
          <p:cNvPr id="138246" name="AutoShape 6">
            <a:extLst>
              <a:ext uri="{FF2B5EF4-FFF2-40B4-BE49-F238E27FC236}">
                <a16:creationId xmlns:a16="http://schemas.microsoft.com/office/drawing/2014/main" id="{261D0F18-3303-FF36-BAFC-92105B53982C}"/>
              </a:ext>
            </a:extLst>
          </p:cNvPr>
          <p:cNvSpPr>
            <a:spLocks noChangeArrowheads="1"/>
          </p:cNvSpPr>
          <p:nvPr/>
        </p:nvSpPr>
        <p:spPr bwMode="auto">
          <a:xfrm>
            <a:off x="7010400" y="1676400"/>
            <a:ext cx="1600200" cy="1676400"/>
          </a:xfrm>
          <a:prstGeom prst="wedgeRoundRectCallout">
            <a:avLst>
              <a:gd name="adj1" fmla="val -315278"/>
              <a:gd name="adj2" fmla="val 100282"/>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There are</a:t>
            </a:r>
          </a:p>
          <a:p>
            <a:pPr algn="ctr"/>
            <a:r>
              <a:rPr lang="en-US" altLang="en-US" sz="1800">
                <a:solidFill>
                  <a:schemeClr val="bg1"/>
                </a:solidFill>
                <a:latin typeface="Trebuchet MS" panose="020B0703020202090204" pitchFamily="34" charset="0"/>
              </a:rPr>
              <a:t>billions of </a:t>
            </a:r>
          </a:p>
          <a:p>
            <a:pPr algn="ctr"/>
            <a:r>
              <a:rPr lang="en-US" altLang="en-US" sz="1800">
                <a:solidFill>
                  <a:schemeClr val="bg1"/>
                </a:solidFill>
                <a:latin typeface="Trebuchet MS" panose="020B0703020202090204" pitchFamily="34" charset="0"/>
              </a:rPr>
              <a:t>other </a:t>
            </a:r>
          </a:p>
          <a:p>
            <a:pPr algn="ctr"/>
            <a:r>
              <a:rPr lang="en-US" altLang="en-US" sz="1800">
                <a:solidFill>
                  <a:schemeClr val="bg1"/>
                </a:solidFill>
                <a:latin typeface="Trebuchet MS" panose="020B0703020202090204" pitchFamily="34" charset="0"/>
              </a:rPr>
              <a:t>galaxies!</a:t>
            </a:r>
          </a:p>
        </p:txBody>
      </p:sp>
      <p:sp>
        <p:nvSpPr>
          <p:cNvPr id="138247" name="AutoShape 7">
            <a:extLst>
              <a:ext uri="{FF2B5EF4-FFF2-40B4-BE49-F238E27FC236}">
                <a16:creationId xmlns:a16="http://schemas.microsoft.com/office/drawing/2014/main" id="{35917C0D-4C83-A70C-A77A-B1F3A0EDC5D3}"/>
              </a:ext>
            </a:extLst>
          </p:cNvPr>
          <p:cNvSpPr>
            <a:spLocks noChangeArrowheads="1"/>
          </p:cNvSpPr>
          <p:nvPr/>
        </p:nvSpPr>
        <p:spPr bwMode="auto">
          <a:xfrm>
            <a:off x="6629400" y="3657600"/>
            <a:ext cx="1447800" cy="1676400"/>
          </a:xfrm>
          <a:prstGeom prst="wedgeRoundRectCallout">
            <a:avLst>
              <a:gd name="adj1" fmla="val -321051"/>
              <a:gd name="adj2" fmla="val -1439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The known </a:t>
            </a:r>
          </a:p>
          <a:p>
            <a:pPr algn="ctr"/>
            <a:r>
              <a:rPr lang="en-US" altLang="en-US" sz="1800">
                <a:solidFill>
                  <a:schemeClr val="bg1"/>
                </a:solidFill>
                <a:latin typeface="Trebuchet MS" panose="020B0703020202090204" pitchFamily="34" charset="0"/>
              </a:rPr>
              <a:t>universe</a:t>
            </a:r>
          </a:p>
          <a:p>
            <a:pPr algn="ctr"/>
            <a:r>
              <a:rPr lang="en-US" altLang="en-US" sz="1800">
                <a:solidFill>
                  <a:schemeClr val="bg1"/>
                </a:solidFill>
                <a:latin typeface="Trebuchet MS" panose="020B0703020202090204" pitchFamily="34" charset="0"/>
              </a:rPr>
              <a:t> began </a:t>
            </a:r>
          </a:p>
          <a:p>
            <a:pPr algn="ctr"/>
            <a:r>
              <a:rPr lang="en-US" altLang="en-US" sz="1800">
                <a:solidFill>
                  <a:schemeClr val="bg1"/>
                </a:solidFill>
                <a:latin typeface="Trebuchet MS" panose="020B0703020202090204" pitchFamily="34" charset="0"/>
              </a:rPr>
              <a:t>13.7 billion</a:t>
            </a:r>
          </a:p>
          <a:p>
            <a:pPr algn="ctr"/>
            <a:r>
              <a:rPr lang="en-US" altLang="en-US" sz="1800">
                <a:solidFill>
                  <a:schemeClr val="bg1"/>
                </a:solidFill>
                <a:latin typeface="Trebuchet MS" panose="020B0703020202090204" pitchFamily="34" charset="0"/>
              </a:rPr>
              <a:t> years ago</a:t>
            </a:r>
          </a:p>
        </p:txBody>
      </p:sp>
      <p:sp>
        <p:nvSpPr>
          <p:cNvPr id="138248" name="AutoShape 8">
            <a:extLst>
              <a:ext uri="{FF2B5EF4-FFF2-40B4-BE49-F238E27FC236}">
                <a16:creationId xmlns:a16="http://schemas.microsoft.com/office/drawing/2014/main" id="{134E672D-6AFE-F7FD-B351-E6BA3C4064E9}"/>
              </a:ext>
            </a:extLst>
          </p:cNvPr>
          <p:cNvSpPr>
            <a:spLocks noChangeArrowheads="1"/>
          </p:cNvSpPr>
          <p:nvPr/>
        </p:nvSpPr>
        <p:spPr bwMode="auto">
          <a:xfrm>
            <a:off x="4724400" y="4876800"/>
            <a:ext cx="1447800" cy="1676400"/>
          </a:xfrm>
          <a:prstGeom prst="wedgeRoundRectCallout">
            <a:avLst>
              <a:gd name="adj1" fmla="val -189472"/>
              <a:gd name="adj2" fmla="val -8712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There are</a:t>
            </a:r>
          </a:p>
          <a:p>
            <a:pPr algn="ctr"/>
            <a:r>
              <a:rPr lang="en-US" altLang="en-US" sz="1800">
                <a:solidFill>
                  <a:schemeClr val="bg1"/>
                </a:solidFill>
                <a:latin typeface="Trebuchet MS" panose="020B0703020202090204" pitchFamily="34" charset="0"/>
              </a:rPr>
              <a:t>many other </a:t>
            </a:r>
          </a:p>
          <a:p>
            <a:pPr algn="ctr"/>
            <a:r>
              <a:rPr lang="en-US" altLang="en-US" sz="1800">
                <a:solidFill>
                  <a:schemeClr val="bg1"/>
                </a:solidFill>
                <a:latin typeface="Trebuchet MS" panose="020B0703020202090204" pitchFamily="34" charset="0"/>
              </a:rPr>
              <a:t>planets</a:t>
            </a:r>
          </a:p>
          <a:p>
            <a:pPr algn="ctr"/>
            <a:r>
              <a:rPr lang="en-US" altLang="en-US" sz="1800">
                <a:solidFill>
                  <a:schemeClr val="bg1"/>
                </a:solidFill>
                <a:latin typeface="Trebuchet MS" panose="020B0703020202090204" pitchFamily="34" charset="0"/>
              </a:rPr>
              <a:t>outside</a:t>
            </a:r>
          </a:p>
          <a:p>
            <a:pPr algn="ctr"/>
            <a:r>
              <a:rPr lang="en-US" altLang="en-US" sz="1800">
                <a:solidFill>
                  <a:schemeClr val="bg1"/>
                </a:solidFill>
                <a:latin typeface="Trebuchet MS" panose="020B0703020202090204" pitchFamily="34" charset="0"/>
              </a:rPr>
              <a:t>our solar </a:t>
            </a:r>
          </a:p>
          <a:p>
            <a:pPr algn="ctr"/>
            <a:r>
              <a:rPr lang="en-US" altLang="en-US" sz="1800">
                <a:solidFill>
                  <a:schemeClr val="bg1"/>
                </a:solidFill>
                <a:latin typeface="Trebuchet MS" panose="020B0703020202090204" pitchFamily="34" charset="0"/>
              </a:rPr>
              <a:t>system</a:t>
            </a:r>
          </a:p>
        </p:txBody>
      </p:sp>
      <p:sp>
        <p:nvSpPr>
          <p:cNvPr id="138249" name="AutoShape 9">
            <a:extLst>
              <a:ext uri="{FF2B5EF4-FFF2-40B4-BE49-F238E27FC236}">
                <a16:creationId xmlns:a16="http://schemas.microsoft.com/office/drawing/2014/main" id="{97A0A3B9-74C2-70F6-42A0-143096DCB528}"/>
              </a:ext>
            </a:extLst>
          </p:cNvPr>
          <p:cNvSpPr>
            <a:spLocks noChangeArrowheads="1"/>
          </p:cNvSpPr>
          <p:nvPr/>
        </p:nvSpPr>
        <p:spPr bwMode="auto">
          <a:xfrm>
            <a:off x="4953000" y="1066800"/>
            <a:ext cx="1676400" cy="1828800"/>
          </a:xfrm>
          <a:prstGeom prst="wedgeRoundRectCallout">
            <a:avLst>
              <a:gd name="adj1" fmla="val -181060"/>
              <a:gd name="adj2" fmla="val 118315"/>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Solar System </a:t>
            </a:r>
          </a:p>
          <a:p>
            <a:pPr algn="ctr"/>
            <a:r>
              <a:rPr lang="en-US" altLang="en-US" sz="1800">
                <a:solidFill>
                  <a:schemeClr val="bg1"/>
                </a:solidFill>
                <a:latin typeface="Trebuchet MS" panose="020B0703020202090204" pitchFamily="34" charset="0"/>
              </a:rPr>
              <a:t>is about </a:t>
            </a:r>
          </a:p>
          <a:p>
            <a:pPr algn="ctr"/>
            <a:r>
              <a:rPr lang="en-US" altLang="en-US" sz="1800">
                <a:solidFill>
                  <a:schemeClr val="bg1"/>
                </a:solidFill>
                <a:latin typeface="Trebuchet MS" panose="020B0703020202090204" pitchFamily="34" charset="0"/>
              </a:rPr>
              <a:t>halfway out</a:t>
            </a:r>
          </a:p>
          <a:p>
            <a:pPr algn="ctr"/>
            <a:r>
              <a:rPr lang="en-US" altLang="en-US" sz="1800">
                <a:solidFill>
                  <a:schemeClr val="bg1"/>
                </a:solidFill>
                <a:latin typeface="Trebuchet MS" panose="020B0703020202090204" pitchFamily="34" charset="0"/>
              </a:rPr>
              <a:t>from the </a:t>
            </a:r>
          </a:p>
          <a:p>
            <a:pPr algn="ctr"/>
            <a:r>
              <a:rPr lang="en-US" altLang="en-US" sz="1800">
                <a:solidFill>
                  <a:schemeClr val="bg1"/>
                </a:solidFill>
                <a:latin typeface="Trebuchet MS" panose="020B0703020202090204" pitchFamily="34" charset="0"/>
              </a:rPr>
              <a:t>center of </a:t>
            </a:r>
          </a:p>
          <a:p>
            <a:pPr algn="ctr"/>
            <a:r>
              <a:rPr lang="en-US" altLang="en-US" sz="1800">
                <a:solidFill>
                  <a:schemeClr val="bg1"/>
                </a:solidFill>
                <a:latin typeface="Trebuchet MS" panose="020B0703020202090204" pitchFamily="34" charset="0"/>
              </a:rPr>
              <a:t>our Galaxy.</a:t>
            </a:r>
          </a:p>
        </p:txBody>
      </p:sp>
      <p:sp>
        <p:nvSpPr>
          <p:cNvPr id="138250" name="Rectangle 10">
            <a:extLst>
              <a:ext uri="{FF2B5EF4-FFF2-40B4-BE49-F238E27FC236}">
                <a16:creationId xmlns:a16="http://schemas.microsoft.com/office/drawing/2014/main" id="{E2EF13E5-B196-BEC7-04D1-42C0CB089797}"/>
              </a:ext>
            </a:extLst>
          </p:cNvPr>
          <p:cNvSpPr>
            <a:spLocks noChangeArrowheads="1"/>
          </p:cNvSpPr>
          <p:nvPr/>
        </p:nvSpPr>
        <p:spPr bwMode="auto">
          <a:xfrm>
            <a:off x="161925" y="28463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38254" name="Rectangle 14">
            <a:extLst>
              <a:ext uri="{FF2B5EF4-FFF2-40B4-BE49-F238E27FC236}">
                <a16:creationId xmlns:a16="http://schemas.microsoft.com/office/drawing/2014/main" id="{F227AB2F-A67F-FC8E-55BC-D46007464334}"/>
              </a:ext>
            </a:extLst>
          </p:cNvPr>
          <p:cNvSpPr>
            <a:spLocks noGrp="1" noChangeArrowheads="1"/>
          </p:cNvSpPr>
          <p:nvPr>
            <p:ph type="title"/>
          </p:nvPr>
        </p:nvSpPr>
        <p:spPr>
          <a:xfrm>
            <a:off x="609600" y="0"/>
            <a:ext cx="7467600" cy="1143000"/>
          </a:xfrm>
        </p:spPr>
        <p:txBody>
          <a:bodyPr/>
          <a:lstStyle/>
          <a:p>
            <a:r>
              <a:rPr lang="en-US" altLang="en-US" sz="3200" i="1">
                <a:latin typeface="Trebuchet MS" panose="020B0703020202090204" pitchFamily="34" charset="0"/>
              </a:rPr>
              <a:t>answering some of the big questions…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CD8F1DB0-86E0-3A3F-5FF6-929F75486CB2}"/>
              </a:ext>
            </a:extLst>
          </p:cNvPr>
          <p:cNvSpPr>
            <a:spLocks noGrp="1"/>
          </p:cNvSpPr>
          <p:nvPr>
            <p:ph type="sldNum" sz="quarter" idx="12"/>
          </p:nvPr>
        </p:nvSpPr>
        <p:spPr/>
        <p:txBody>
          <a:bodyPr/>
          <a:lstStyle/>
          <a:p>
            <a:fld id="{8F7DDB11-ED83-FC4C-A17D-0CF6206F9554}" type="slidenum">
              <a:rPr lang="en-US" altLang="en-US"/>
              <a:pPr/>
              <a:t>31</a:t>
            </a:fld>
            <a:endParaRPr lang="en-US" altLang="en-US">
              <a:solidFill>
                <a:schemeClr val="tx1"/>
              </a:solidFill>
            </a:endParaRPr>
          </a:p>
        </p:txBody>
      </p:sp>
      <p:sp>
        <p:nvSpPr>
          <p:cNvPr id="94210" name="Rectangle 2">
            <a:extLst>
              <a:ext uri="{FF2B5EF4-FFF2-40B4-BE49-F238E27FC236}">
                <a16:creationId xmlns:a16="http://schemas.microsoft.com/office/drawing/2014/main" id="{905E65D6-90AB-0010-80EE-A3EC49671836}"/>
              </a:ext>
            </a:extLst>
          </p:cNvPr>
          <p:cNvSpPr>
            <a:spLocks noGrp="1" noChangeArrowheads="1"/>
          </p:cNvSpPr>
          <p:nvPr>
            <p:ph type="title"/>
          </p:nvPr>
        </p:nvSpPr>
        <p:spPr/>
        <p:txBody>
          <a:bodyPr/>
          <a:lstStyle/>
          <a:p>
            <a:r>
              <a:rPr lang="en-US" altLang="en-US" sz="3600" i="1">
                <a:latin typeface="Trebuchet MS" panose="020B0703020202090204" pitchFamily="34" charset="0"/>
              </a:rPr>
              <a:t>… changing our understanding of our place in the universe!</a:t>
            </a:r>
            <a:endParaRPr lang="en-US" altLang="en-US"/>
          </a:p>
        </p:txBody>
      </p:sp>
      <p:sp>
        <p:nvSpPr>
          <p:cNvPr id="94211" name="Rectangle 3">
            <a:extLst>
              <a:ext uri="{FF2B5EF4-FFF2-40B4-BE49-F238E27FC236}">
                <a16:creationId xmlns:a16="http://schemas.microsoft.com/office/drawing/2014/main" id="{A93671DE-93C4-BB96-09AD-C6DE43F7B1EF}"/>
              </a:ext>
            </a:extLst>
          </p:cNvPr>
          <p:cNvSpPr>
            <a:spLocks noChangeArrowheads="1"/>
          </p:cNvSpPr>
          <p:nvPr/>
        </p:nvSpPr>
        <p:spPr bwMode="auto">
          <a:xfrm>
            <a:off x="2635250" y="33575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94212" name="Text Box 4">
            <a:extLst>
              <a:ext uri="{FF2B5EF4-FFF2-40B4-BE49-F238E27FC236}">
                <a16:creationId xmlns:a16="http://schemas.microsoft.com/office/drawing/2014/main" id="{A23BE55A-15D7-5342-BD87-B1B66F3EB353}"/>
              </a:ext>
            </a:extLst>
          </p:cNvPr>
          <p:cNvSpPr txBox="1">
            <a:spLocks noChangeArrowheads="1"/>
          </p:cNvSpPr>
          <p:nvPr/>
        </p:nvSpPr>
        <p:spPr bwMode="auto">
          <a:xfrm>
            <a:off x="304800" y="2133600"/>
            <a:ext cx="541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a:solidFill>
                  <a:schemeClr val="bg1"/>
                </a:solidFill>
                <a:latin typeface="Trebuchet MS" panose="020B0703020202090204" pitchFamily="34" charset="0"/>
              </a:rPr>
              <a:t>From the center of the universe…</a:t>
            </a:r>
          </a:p>
        </p:txBody>
      </p:sp>
      <p:pic>
        <p:nvPicPr>
          <p:cNvPr id="94214" name="Picture 6">
            <a:extLst>
              <a:ext uri="{FF2B5EF4-FFF2-40B4-BE49-F238E27FC236}">
                <a16:creationId xmlns:a16="http://schemas.microsoft.com/office/drawing/2014/main" id="{5ABF4A1C-DF95-4750-A756-80AF65C86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820"/>
          <a:stretch>
            <a:fillRect/>
          </a:stretch>
        </p:blipFill>
        <p:spPr bwMode="auto">
          <a:xfrm>
            <a:off x="4724400" y="2514600"/>
            <a:ext cx="4025900" cy="3074988"/>
          </a:xfrm>
          <a:prstGeom prst="rect">
            <a:avLst/>
          </a:prstGeom>
          <a:noFill/>
          <a:extLst>
            <a:ext uri="{909E8E84-426E-40DD-AFC4-6F175D3DCCD1}">
              <a14:hiddenFill xmlns:a14="http://schemas.microsoft.com/office/drawing/2010/main">
                <a:solidFill>
                  <a:srgbClr val="FFFFFF"/>
                </a:solidFill>
              </a14:hiddenFill>
            </a:ext>
          </a:extLst>
        </p:spPr>
      </p:pic>
      <p:sp>
        <p:nvSpPr>
          <p:cNvPr id="94215" name="Rectangle 7">
            <a:extLst>
              <a:ext uri="{FF2B5EF4-FFF2-40B4-BE49-F238E27FC236}">
                <a16:creationId xmlns:a16="http://schemas.microsoft.com/office/drawing/2014/main" id="{A36F1005-31BC-4117-841D-AF4959B4E817}"/>
              </a:ext>
            </a:extLst>
          </p:cNvPr>
          <p:cNvSpPr>
            <a:spLocks noChangeArrowheads="1"/>
          </p:cNvSpPr>
          <p:nvPr/>
        </p:nvSpPr>
        <p:spPr bwMode="auto">
          <a:xfrm>
            <a:off x="4648200" y="5638800"/>
            <a:ext cx="4495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i="1">
                <a:solidFill>
                  <a:schemeClr val="bg1"/>
                </a:solidFill>
                <a:latin typeface="Trebuchet MS" panose="020B0703020202090204" pitchFamily="34" charset="0"/>
              </a:rPr>
              <a:t>… to a very small planet in an immense expanding universe</a:t>
            </a:r>
          </a:p>
        </p:txBody>
      </p:sp>
      <p:pic>
        <p:nvPicPr>
          <p:cNvPr id="94216" name="Picture 8">
            <a:extLst>
              <a:ext uri="{FF2B5EF4-FFF2-40B4-BE49-F238E27FC236}">
                <a16:creationId xmlns:a16="http://schemas.microsoft.com/office/drawing/2014/main" id="{1E681BAE-C0A0-4D5D-8831-B2657FA0F6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590800"/>
            <a:ext cx="3733800" cy="3733800"/>
          </a:xfrm>
          <a:prstGeom prst="rect">
            <a:avLst/>
          </a:prstGeom>
          <a:solidFill>
            <a:schemeClr val="accent1"/>
          </a:solid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8E2E4F7D-EDF4-7149-4DB7-21CF7F33F165}"/>
              </a:ext>
            </a:extLst>
          </p:cNvPr>
          <p:cNvSpPr>
            <a:spLocks noGrp="1"/>
          </p:cNvSpPr>
          <p:nvPr>
            <p:ph type="sldNum" sz="quarter" idx="12"/>
          </p:nvPr>
        </p:nvSpPr>
        <p:spPr/>
        <p:txBody>
          <a:bodyPr/>
          <a:lstStyle/>
          <a:p>
            <a:fld id="{6AB48D83-9C78-3C44-88F5-778EF76215C6}" type="slidenum">
              <a:rPr lang="en-US" altLang="en-US"/>
              <a:pPr/>
              <a:t>32</a:t>
            </a:fld>
            <a:endParaRPr lang="en-US" altLang="en-US">
              <a:solidFill>
                <a:schemeClr val="tx1"/>
              </a:solidFill>
            </a:endParaRPr>
          </a:p>
        </p:txBody>
      </p:sp>
      <p:sp>
        <p:nvSpPr>
          <p:cNvPr id="139266" name="Rectangle 2">
            <a:extLst>
              <a:ext uri="{FF2B5EF4-FFF2-40B4-BE49-F238E27FC236}">
                <a16:creationId xmlns:a16="http://schemas.microsoft.com/office/drawing/2014/main" id="{09CD42AD-9FAA-C0EE-506C-95383EEF7CFA}"/>
              </a:ext>
            </a:extLst>
          </p:cNvPr>
          <p:cNvSpPr>
            <a:spLocks noGrp="1" noChangeArrowheads="1"/>
          </p:cNvSpPr>
          <p:nvPr>
            <p:ph type="title"/>
          </p:nvPr>
        </p:nvSpPr>
        <p:spPr>
          <a:xfrm>
            <a:off x="609600" y="228600"/>
            <a:ext cx="7772400" cy="1143000"/>
          </a:xfrm>
        </p:spPr>
        <p:txBody>
          <a:bodyPr/>
          <a:lstStyle/>
          <a:p>
            <a:r>
              <a:rPr lang="en-US" altLang="en-US" sz="3600" i="1">
                <a:latin typeface="Trebuchet MS" panose="020B0703020202090204" pitchFamily="34" charset="0"/>
              </a:rPr>
              <a:t>And the more we learn, the more questions emerge!</a:t>
            </a:r>
            <a:endParaRPr lang="en-US" altLang="en-US"/>
          </a:p>
        </p:txBody>
      </p:sp>
      <p:sp>
        <p:nvSpPr>
          <p:cNvPr id="139267" name="Rectangle 3">
            <a:extLst>
              <a:ext uri="{FF2B5EF4-FFF2-40B4-BE49-F238E27FC236}">
                <a16:creationId xmlns:a16="http://schemas.microsoft.com/office/drawing/2014/main" id="{DDF3B03D-5380-F470-42DF-40ADBC3EECCE}"/>
              </a:ext>
            </a:extLst>
          </p:cNvPr>
          <p:cNvSpPr>
            <a:spLocks noChangeArrowheads="1"/>
          </p:cNvSpPr>
          <p:nvPr/>
        </p:nvSpPr>
        <p:spPr bwMode="auto">
          <a:xfrm>
            <a:off x="2559050" y="35861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pic>
        <p:nvPicPr>
          <p:cNvPr id="139272" name="Picture 8">
            <a:extLst>
              <a:ext uri="{FF2B5EF4-FFF2-40B4-BE49-F238E27FC236}">
                <a16:creationId xmlns:a16="http://schemas.microsoft.com/office/drawing/2014/main" id="{D6B0DC97-5609-B7ED-4E3E-21978422F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657600"/>
            <a:ext cx="23876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9273" name="Rectangle 9">
            <a:extLst>
              <a:ext uri="{FF2B5EF4-FFF2-40B4-BE49-F238E27FC236}">
                <a16:creationId xmlns:a16="http://schemas.microsoft.com/office/drawing/2014/main" id="{1102BA57-9B90-68F0-6DFB-A54D8A7E67A8}"/>
              </a:ext>
            </a:extLst>
          </p:cNvPr>
          <p:cNvSpPr>
            <a:spLocks noChangeArrowheads="1"/>
          </p:cNvSpPr>
          <p:nvPr/>
        </p:nvSpPr>
        <p:spPr bwMode="auto">
          <a:xfrm>
            <a:off x="685800" y="457200"/>
            <a:ext cx="7467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bg1"/>
                </a:solidFill>
                <a:latin typeface="Times" charset="0"/>
              </a:defRPr>
            </a:lvl1pPr>
            <a:lvl2pPr algn="ctr">
              <a:defRPr sz="4400">
                <a:solidFill>
                  <a:schemeClr val="bg1"/>
                </a:solidFill>
                <a:latin typeface="Times" charset="0"/>
              </a:defRPr>
            </a:lvl2pPr>
            <a:lvl3pPr algn="ctr">
              <a:defRPr sz="4400">
                <a:solidFill>
                  <a:schemeClr val="bg1"/>
                </a:solidFill>
                <a:latin typeface="Times" charset="0"/>
              </a:defRPr>
            </a:lvl3pPr>
            <a:lvl4pPr algn="ctr">
              <a:defRPr sz="4400">
                <a:solidFill>
                  <a:schemeClr val="bg1"/>
                </a:solidFill>
                <a:latin typeface="Times" charset="0"/>
              </a:defRPr>
            </a:lvl4pPr>
            <a:lvl5pPr algn="ctr">
              <a:defRPr sz="4400">
                <a:solidFill>
                  <a:schemeClr val="bg1"/>
                </a:solidFill>
                <a:latin typeface="Times" charset="0"/>
              </a:defRPr>
            </a:lvl5pPr>
            <a:lvl6pPr marL="457200" algn="ctr" fontAlgn="base">
              <a:spcBef>
                <a:spcPct val="0"/>
              </a:spcBef>
              <a:spcAft>
                <a:spcPct val="0"/>
              </a:spcAft>
              <a:defRPr sz="4400">
                <a:solidFill>
                  <a:schemeClr val="bg1"/>
                </a:solidFill>
                <a:latin typeface="Times" charset="0"/>
              </a:defRPr>
            </a:lvl6pPr>
            <a:lvl7pPr marL="914400" algn="ctr" fontAlgn="base">
              <a:spcBef>
                <a:spcPct val="0"/>
              </a:spcBef>
              <a:spcAft>
                <a:spcPct val="0"/>
              </a:spcAft>
              <a:defRPr sz="4400">
                <a:solidFill>
                  <a:schemeClr val="bg1"/>
                </a:solidFill>
                <a:latin typeface="Times" charset="0"/>
              </a:defRPr>
            </a:lvl7pPr>
            <a:lvl8pPr marL="1371600" algn="ctr" fontAlgn="base">
              <a:spcBef>
                <a:spcPct val="0"/>
              </a:spcBef>
              <a:spcAft>
                <a:spcPct val="0"/>
              </a:spcAft>
              <a:defRPr sz="4400">
                <a:solidFill>
                  <a:schemeClr val="bg1"/>
                </a:solidFill>
                <a:latin typeface="Times" charset="0"/>
              </a:defRPr>
            </a:lvl8pPr>
            <a:lvl9pPr marL="1828800" algn="ctr" fontAlgn="base">
              <a:spcBef>
                <a:spcPct val="0"/>
              </a:spcBef>
              <a:spcAft>
                <a:spcPct val="0"/>
              </a:spcAft>
              <a:defRPr sz="4400">
                <a:solidFill>
                  <a:schemeClr val="bg1"/>
                </a:solidFill>
                <a:latin typeface="Times" charset="0"/>
              </a:defRPr>
            </a:lvl9pPr>
          </a:lstStyle>
          <a:p>
            <a:pPr eaLnBrk="1" hangingPunct="1"/>
            <a:endParaRPr lang="en-US" altLang="en-US" sz="2800"/>
          </a:p>
        </p:txBody>
      </p:sp>
      <p:sp>
        <p:nvSpPr>
          <p:cNvPr id="139274" name="AutoShape 10">
            <a:extLst>
              <a:ext uri="{FF2B5EF4-FFF2-40B4-BE49-F238E27FC236}">
                <a16:creationId xmlns:a16="http://schemas.microsoft.com/office/drawing/2014/main" id="{9339B129-663E-198E-32BF-124FE6173486}"/>
              </a:ext>
            </a:extLst>
          </p:cNvPr>
          <p:cNvSpPr>
            <a:spLocks noChangeArrowheads="1"/>
          </p:cNvSpPr>
          <p:nvPr/>
        </p:nvSpPr>
        <p:spPr bwMode="auto">
          <a:xfrm>
            <a:off x="609600" y="1600200"/>
            <a:ext cx="1524000" cy="1676400"/>
          </a:xfrm>
          <a:prstGeom prst="wedgeRoundRectCallout">
            <a:avLst>
              <a:gd name="adj1" fmla="val 87500"/>
              <a:gd name="adj2" fmla="val 81060"/>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What is </a:t>
            </a:r>
          </a:p>
          <a:p>
            <a:pPr algn="ctr"/>
            <a:r>
              <a:rPr lang="en-US" altLang="en-US" sz="1800">
                <a:solidFill>
                  <a:schemeClr val="bg1"/>
                </a:solidFill>
                <a:latin typeface="Trebuchet MS" panose="020B0703020202090204" pitchFamily="34" charset="0"/>
              </a:rPr>
              <a:t>beyond Pluto </a:t>
            </a:r>
          </a:p>
          <a:p>
            <a:pPr algn="ctr"/>
            <a:r>
              <a:rPr lang="en-US" altLang="en-US" sz="1800">
                <a:solidFill>
                  <a:schemeClr val="bg1"/>
                </a:solidFill>
                <a:latin typeface="Trebuchet MS" panose="020B0703020202090204" pitchFamily="34" charset="0"/>
              </a:rPr>
              <a:t>in our </a:t>
            </a:r>
          </a:p>
          <a:p>
            <a:pPr algn="ctr"/>
            <a:r>
              <a:rPr lang="en-US" altLang="en-US" sz="1800">
                <a:solidFill>
                  <a:schemeClr val="bg1"/>
                </a:solidFill>
                <a:latin typeface="Trebuchet MS" panose="020B0703020202090204" pitchFamily="34" charset="0"/>
              </a:rPr>
              <a:t>Solar System?</a:t>
            </a:r>
            <a:endParaRPr lang="en-US" altLang="en-US" sz="1800">
              <a:solidFill>
                <a:schemeClr val="bg1"/>
              </a:solidFill>
              <a:latin typeface="Times New Roman" panose="02020603050405020304" pitchFamily="18" charset="0"/>
            </a:endParaRPr>
          </a:p>
        </p:txBody>
      </p:sp>
      <p:sp>
        <p:nvSpPr>
          <p:cNvPr id="139275" name="AutoShape 11">
            <a:extLst>
              <a:ext uri="{FF2B5EF4-FFF2-40B4-BE49-F238E27FC236}">
                <a16:creationId xmlns:a16="http://schemas.microsoft.com/office/drawing/2014/main" id="{818C5B89-75B0-AD26-429D-06B86B1D2CD5}"/>
              </a:ext>
            </a:extLst>
          </p:cNvPr>
          <p:cNvSpPr>
            <a:spLocks noChangeArrowheads="1"/>
          </p:cNvSpPr>
          <p:nvPr/>
        </p:nvSpPr>
        <p:spPr bwMode="auto">
          <a:xfrm>
            <a:off x="2514600" y="1524000"/>
            <a:ext cx="1600200" cy="1676400"/>
          </a:xfrm>
          <a:prstGeom prst="wedgeRoundRectCallout">
            <a:avLst>
              <a:gd name="adj1" fmla="val -29167"/>
              <a:gd name="adj2" fmla="val 88634"/>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How do </a:t>
            </a:r>
          </a:p>
          <a:p>
            <a:pPr algn="ctr"/>
            <a:r>
              <a:rPr lang="en-US" altLang="en-US" sz="1800">
                <a:solidFill>
                  <a:schemeClr val="bg1"/>
                </a:solidFill>
                <a:latin typeface="Trebuchet MS" panose="020B0703020202090204" pitchFamily="34" charset="0"/>
              </a:rPr>
              <a:t>stars and </a:t>
            </a:r>
          </a:p>
          <a:p>
            <a:pPr algn="ctr"/>
            <a:r>
              <a:rPr lang="en-US" altLang="en-US" sz="1800">
                <a:solidFill>
                  <a:schemeClr val="bg1"/>
                </a:solidFill>
                <a:latin typeface="Trebuchet MS" panose="020B0703020202090204" pitchFamily="34" charset="0"/>
              </a:rPr>
              <a:t>planets form?</a:t>
            </a:r>
          </a:p>
        </p:txBody>
      </p:sp>
      <p:sp>
        <p:nvSpPr>
          <p:cNvPr id="139276" name="AutoShape 12">
            <a:extLst>
              <a:ext uri="{FF2B5EF4-FFF2-40B4-BE49-F238E27FC236}">
                <a16:creationId xmlns:a16="http://schemas.microsoft.com/office/drawing/2014/main" id="{EC93143C-2FFD-E509-D77C-4A7535767E23}"/>
              </a:ext>
            </a:extLst>
          </p:cNvPr>
          <p:cNvSpPr>
            <a:spLocks noChangeArrowheads="1"/>
          </p:cNvSpPr>
          <p:nvPr/>
        </p:nvSpPr>
        <p:spPr bwMode="auto">
          <a:xfrm>
            <a:off x="6934200" y="1905000"/>
            <a:ext cx="1600200" cy="1676400"/>
          </a:xfrm>
          <a:prstGeom prst="wedgeRoundRectCallout">
            <a:avLst>
              <a:gd name="adj1" fmla="val -300991"/>
              <a:gd name="adj2" fmla="val 6846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How did </a:t>
            </a:r>
          </a:p>
          <a:p>
            <a:pPr algn="ctr"/>
            <a:r>
              <a:rPr lang="en-US" altLang="en-US" sz="1800">
                <a:solidFill>
                  <a:schemeClr val="bg1"/>
                </a:solidFill>
                <a:latin typeface="Trebuchet MS" panose="020B0703020202090204" pitchFamily="34" charset="0"/>
              </a:rPr>
              <a:t>galaxies </a:t>
            </a:r>
          </a:p>
          <a:p>
            <a:pPr algn="ctr"/>
            <a:r>
              <a:rPr lang="en-US" altLang="en-US" sz="1800">
                <a:solidFill>
                  <a:schemeClr val="bg1"/>
                </a:solidFill>
                <a:latin typeface="Trebuchet MS" panose="020B0703020202090204" pitchFamily="34" charset="0"/>
              </a:rPr>
              <a:t>form?</a:t>
            </a:r>
          </a:p>
        </p:txBody>
      </p:sp>
      <p:sp>
        <p:nvSpPr>
          <p:cNvPr id="139277" name="AutoShape 13">
            <a:extLst>
              <a:ext uri="{FF2B5EF4-FFF2-40B4-BE49-F238E27FC236}">
                <a16:creationId xmlns:a16="http://schemas.microsoft.com/office/drawing/2014/main" id="{27A5719B-3B01-EBDD-1F9E-ABEF30C87A96}"/>
              </a:ext>
            </a:extLst>
          </p:cNvPr>
          <p:cNvSpPr>
            <a:spLocks noChangeArrowheads="1"/>
          </p:cNvSpPr>
          <p:nvPr/>
        </p:nvSpPr>
        <p:spPr bwMode="auto">
          <a:xfrm>
            <a:off x="6553200" y="3886200"/>
            <a:ext cx="1447800" cy="1676400"/>
          </a:xfrm>
          <a:prstGeom prst="wedgeRoundRectCallout">
            <a:avLst>
              <a:gd name="adj1" fmla="val -305264"/>
              <a:gd name="adj2" fmla="val -46213"/>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Why is </a:t>
            </a:r>
          </a:p>
          <a:p>
            <a:pPr algn="ctr"/>
            <a:r>
              <a:rPr lang="en-US" altLang="en-US" sz="1800">
                <a:solidFill>
                  <a:schemeClr val="bg1"/>
                </a:solidFill>
                <a:latin typeface="Trebuchet MS" panose="020B0703020202090204" pitchFamily="34" charset="0"/>
              </a:rPr>
              <a:t>space </a:t>
            </a:r>
          </a:p>
          <a:p>
            <a:pPr algn="ctr"/>
            <a:r>
              <a:rPr lang="en-US" altLang="en-US" sz="1800">
                <a:solidFill>
                  <a:schemeClr val="bg1"/>
                </a:solidFill>
                <a:latin typeface="Trebuchet MS" panose="020B0703020202090204" pitchFamily="34" charset="0"/>
              </a:rPr>
              <a:t>expanding?</a:t>
            </a:r>
          </a:p>
        </p:txBody>
      </p:sp>
      <p:sp>
        <p:nvSpPr>
          <p:cNvPr id="139278" name="AutoShape 14">
            <a:extLst>
              <a:ext uri="{FF2B5EF4-FFF2-40B4-BE49-F238E27FC236}">
                <a16:creationId xmlns:a16="http://schemas.microsoft.com/office/drawing/2014/main" id="{F61CA6F3-17AC-F89A-A4A1-E9F6C4969E77}"/>
              </a:ext>
            </a:extLst>
          </p:cNvPr>
          <p:cNvSpPr>
            <a:spLocks noChangeArrowheads="1"/>
          </p:cNvSpPr>
          <p:nvPr/>
        </p:nvSpPr>
        <p:spPr bwMode="auto">
          <a:xfrm>
            <a:off x="4648200" y="4876800"/>
            <a:ext cx="1447800" cy="1676400"/>
          </a:xfrm>
          <a:prstGeom prst="wedgeRoundRectCallout">
            <a:avLst>
              <a:gd name="adj1" fmla="val -173685"/>
              <a:gd name="adj2" fmla="val -105301"/>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Do other </a:t>
            </a:r>
          </a:p>
          <a:p>
            <a:pPr algn="ctr"/>
            <a:r>
              <a:rPr lang="en-US" altLang="en-US" sz="1800">
                <a:solidFill>
                  <a:schemeClr val="bg1"/>
                </a:solidFill>
                <a:latin typeface="Trebuchet MS" panose="020B0703020202090204" pitchFamily="34" charset="0"/>
              </a:rPr>
              <a:t>planets </a:t>
            </a:r>
          </a:p>
          <a:p>
            <a:pPr algn="ctr"/>
            <a:r>
              <a:rPr lang="en-US" altLang="en-US" sz="1800">
                <a:solidFill>
                  <a:schemeClr val="bg1"/>
                </a:solidFill>
                <a:latin typeface="Trebuchet MS" panose="020B0703020202090204" pitchFamily="34" charset="0"/>
              </a:rPr>
              <a:t>harbor life ?</a:t>
            </a:r>
          </a:p>
        </p:txBody>
      </p:sp>
      <p:sp>
        <p:nvSpPr>
          <p:cNvPr id="139279" name="AutoShape 15">
            <a:extLst>
              <a:ext uri="{FF2B5EF4-FFF2-40B4-BE49-F238E27FC236}">
                <a16:creationId xmlns:a16="http://schemas.microsoft.com/office/drawing/2014/main" id="{098BF8F1-744B-2D09-B51B-F16BDB549A6A}"/>
              </a:ext>
            </a:extLst>
          </p:cNvPr>
          <p:cNvSpPr>
            <a:spLocks noChangeArrowheads="1"/>
          </p:cNvSpPr>
          <p:nvPr/>
        </p:nvSpPr>
        <p:spPr bwMode="auto">
          <a:xfrm>
            <a:off x="4800600" y="1447800"/>
            <a:ext cx="1600200" cy="1676400"/>
          </a:xfrm>
          <a:prstGeom prst="wedgeRoundRectCallout">
            <a:avLst>
              <a:gd name="adj1" fmla="val -168255"/>
              <a:gd name="adj2" fmla="val 92708"/>
              <a:gd name="adj3" fmla="val 16667"/>
            </a:avLst>
          </a:prstGeom>
          <a:solidFill>
            <a:srgbClr val="2E8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a:solidFill>
                  <a:schemeClr val="bg1"/>
                </a:solidFill>
                <a:latin typeface="Trebuchet MS" panose="020B0703020202090204" pitchFamily="34" charset="0"/>
              </a:rPr>
              <a:t>Why are there</a:t>
            </a:r>
          </a:p>
          <a:p>
            <a:pPr algn="ctr"/>
            <a:r>
              <a:rPr lang="en-US" altLang="en-US" sz="1800">
                <a:solidFill>
                  <a:schemeClr val="bg1"/>
                </a:solidFill>
                <a:latin typeface="Trebuchet MS" panose="020B0703020202090204" pitchFamily="34" charset="0"/>
              </a:rPr>
              <a:t> black holes</a:t>
            </a:r>
          </a:p>
          <a:p>
            <a:pPr algn="ctr"/>
            <a:r>
              <a:rPr lang="en-US" altLang="en-US" sz="1800">
                <a:solidFill>
                  <a:schemeClr val="bg1"/>
                </a:solidFill>
                <a:latin typeface="Trebuchet MS" panose="020B0703020202090204" pitchFamily="34" charset="0"/>
              </a:rPr>
              <a:t> in the center </a:t>
            </a:r>
          </a:p>
          <a:p>
            <a:pPr algn="ctr"/>
            <a:r>
              <a:rPr lang="en-US" altLang="en-US" sz="1800">
                <a:solidFill>
                  <a:schemeClr val="bg1"/>
                </a:solidFill>
                <a:latin typeface="Trebuchet MS" panose="020B0703020202090204" pitchFamily="34" charset="0"/>
              </a:rPr>
              <a:t>of galaxies?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C2102637-246C-F0B4-0374-379D494A909F}"/>
              </a:ext>
            </a:extLst>
          </p:cNvPr>
          <p:cNvSpPr>
            <a:spLocks noGrp="1"/>
          </p:cNvSpPr>
          <p:nvPr>
            <p:ph type="sldNum" sz="quarter" idx="12"/>
          </p:nvPr>
        </p:nvSpPr>
        <p:spPr/>
        <p:txBody>
          <a:bodyPr/>
          <a:lstStyle/>
          <a:p>
            <a:fld id="{CB611C97-580C-D54C-9B36-19C23702ED18}" type="slidenum">
              <a:rPr lang="en-US" altLang="en-US"/>
              <a:pPr/>
              <a:t>33</a:t>
            </a:fld>
            <a:endParaRPr lang="en-US" altLang="en-US">
              <a:solidFill>
                <a:schemeClr val="tx1"/>
              </a:solidFill>
            </a:endParaRPr>
          </a:p>
        </p:txBody>
      </p:sp>
      <p:grpSp>
        <p:nvGrpSpPr>
          <p:cNvPr id="135187" name="Group 19">
            <a:extLst>
              <a:ext uri="{FF2B5EF4-FFF2-40B4-BE49-F238E27FC236}">
                <a16:creationId xmlns:a16="http://schemas.microsoft.com/office/drawing/2014/main" id="{5E85CE01-E906-16B2-039B-9E3BD7CC4B3F}"/>
              </a:ext>
            </a:extLst>
          </p:cNvPr>
          <p:cNvGrpSpPr>
            <a:grpSpLocks/>
          </p:cNvGrpSpPr>
          <p:nvPr/>
        </p:nvGrpSpPr>
        <p:grpSpPr bwMode="auto">
          <a:xfrm>
            <a:off x="533400" y="1981200"/>
            <a:ext cx="2667000" cy="2355850"/>
            <a:chOff x="240" y="1200"/>
            <a:chExt cx="1872" cy="1678"/>
          </a:xfrm>
        </p:grpSpPr>
        <p:pic>
          <p:nvPicPr>
            <p:cNvPr id="135180" name="Picture 12">
              <a:extLst>
                <a:ext uri="{FF2B5EF4-FFF2-40B4-BE49-F238E27FC236}">
                  <a16:creationId xmlns:a16="http://schemas.microsoft.com/office/drawing/2014/main" id="{1F4043F4-6A8B-BB73-6527-A06B1AC12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1200"/>
              <a:ext cx="1872" cy="1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181" name="Rectangle 13">
              <a:extLst>
                <a:ext uri="{FF2B5EF4-FFF2-40B4-BE49-F238E27FC236}">
                  <a16:creationId xmlns:a16="http://schemas.microsoft.com/office/drawing/2014/main" id="{F2E0ABF4-15D5-F0BD-90FD-DF8970135C7C}"/>
                </a:ext>
              </a:extLst>
            </p:cNvPr>
            <p:cNvSpPr>
              <a:spLocks noChangeArrowheads="1"/>
            </p:cNvSpPr>
            <p:nvPr/>
          </p:nvSpPr>
          <p:spPr bwMode="auto">
            <a:xfrm>
              <a:off x="432" y="2704"/>
              <a:ext cx="140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solidFill>
                    <a:schemeClr val="bg2"/>
                  </a:solidFill>
                  <a:latin typeface="Arial" panose="020B0604020202020204" pitchFamily="34" charset="0"/>
                </a:rPr>
                <a:t>Chandra Illustration: CXC/NGST</a:t>
              </a:r>
            </a:p>
          </p:txBody>
        </p:sp>
      </p:grpSp>
      <p:grpSp>
        <p:nvGrpSpPr>
          <p:cNvPr id="135188" name="Group 20">
            <a:extLst>
              <a:ext uri="{FF2B5EF4-FFF2-40B4-BE49-F238E27FC236}">
                <a16:creationId xmlns:a16="http://schemas.microsoft.com/office/drawing/2014/main" id="{E72645AA-1136-9D4F-2133-C1918DEC7AE2}"/>
              </a:ext>
            </a:extLst>
          </p:cNvPr>
          <p:cNvGrpSpPr>
            <a:grpSpLocks/>
          </p:cNvGrpSpPr>
          <p:nvPr/>
        </p:nvGrpSpPr>
        <p:grpSpPr bwMode="auto">
          <a:xfrm>
            <a:off x="3581400" y="1981200"/>
            <a:ext cx="2181225" cy="1990725"/>
            <a:chOff x="2400" y="1200"/>
            <a:chExt cx="1788" cy="1552"/>
          </a:xfrm>
        </p:grpSpPr>
        <p:pic>
          <p:nvPicPr>
            <p:cNvPr id="135182" name="Picture 14">
              <a:extLst>
                <a:ext uri="{FF2B5EF4-FFF2-40B4-BE49-F238E27FC236}">
                  <a16:creationId xmlns:a16="http://schemas.microsoft.com/office/drawing/2014/main" id="{98E442FB-6895-C096-D53C-2185F60F3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0" y="1200"/>
              <a:ext cx="1728" cy="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183" name="Rectangle 15">
              <a:extLst>
                <a:ext uri="{FF2B5EF4-FFF2-40B4-BE49-F238E27FC236}">
                  <a16:creationId xmlns:a16="http://schemas.microsoft.com/office/drawing/2014/main" id="{E87CC531-671E-9046-8C31-75DADE1D0E84}"/>
                </a:ext>
              </a:extLst>
            </p:cNvPr>
            <p:cNvSpPr>
              <a:spLocks noChangeArrowheads="1"/>
            </p:cNvSpPr>
            <p:nvPr/>
          </p:nvSpPr>
          <p:spPr bwMode="auto">
            <a:xfrm>
              <a:off x="2447" y="2562"/>
              <a:ext cx="1741"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solidFill>
                    <a:schemeClr val="bg2"/>
                  </a:solidFill>
                  <a:latin typeface="Arial" panose="020B0604020202020204" pitchFamily="34" charset="0"/>
                </a:rPr>
                <a:t>Spitzer Credit: NASA/JPL-Caltech </a:t>
              </a:r>
            </a:p>
          </p:txBody>
        </p:sp>
      </p:grpSp>
      <p:grpSp>
        <p:nvGrpSpPr>
          <p:cNvPr id="135195" name="Group 27">
            <a:extLst>
              <a:ext uri="{FF2B5EF4-FFF2-40B4-BE49-F238E27FC236}">
                <a16:creationId xmlns:a16="http://schemas.microsoft.com/office/drawing/2014/main" id="{8CEC56AE-964D-657C-4791-8F436873CEFB}"/>
              </a:ext>
            </a:extLst>
          </p:cNvPr>
          <p:cNvGrpSpPr>
            <a:grpSpLocks/>
          </p:cNvGrpSpPr>
          <p:nvPr/>
        </p:nvGrpSpPr>
        <p:grpSpPr bwMode="auto">
          <a:xfrm>
            <a:off x="5486400" y="3962400"/>
            <a:ext cx="2835275" cy="2438400"/>
            <a:chOff x="3405" y="2784"/>
            <a:chExt cx="1786" cy="1536"/>
          </a:xfrm>
        </p:grpSpPr>
        <p:pic>
          <p:nvPicPr>
            <p:cNvPr id="135184" name="Picture 16">
              <a:extLst>
                <a:ext uri="{FF2B5EF4-FFF2-40B4-BE49-F238E27FC236}">
                  <a16:creationId xmlns:a16="http://schemas.microsoft.com/office/drawing/2014/main" id="{FEAB88E9-4901-1FF7-FA65-621F504D12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2" y="2784"/>
              <a:ext cx="987" cy="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185" name="Rectangle 17">
              <a:extLst>
                <a:ext uri="{FF2B5EF4-FFF2-40B4-BE49-F238E27FC236}">
                  <a16:creationId xmlns:a16="http://schemas.microsoft.com/office/drawing/2014/main" id="{B8F648C0-5462-1713-6A6F-EB993779B03E}"/>
                </a:ext>
              </a:extLst>
            </p:cNvPr>
            <p:cNvSpPr>
              <a:spLocks noChangeArrowheads="1"/>
            </p:cNvSpPr>
            <p:nvPr/>
          </p:nvSpPr>
          <p:spPr bwMode="auto">
            <a:xfrm>
              <a:off x="3405" y="4166"/>
              <a:ext cx="178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solidFill>
                    <a:schemeClr val="bg2"/>
                  </a:solidFill>
                  <a:latin typeface="Arial" panose="020B0604020202020204" pitchFamily="34" charset="0"/>
                </a:rPr>
                <a:t>GLAST Credit: General Dynamics C4 Systems </a:t>
              </a:r>
            </a:p>
          </p:txBody>
        </p:sp>
      </p:grpSp>
      <p:grpSp>
        <p:nvGrpSpPr>
          <p:cNvPr id="135192" name="Group 24">
            <a:extLst>
              <a:ext uri="{FF2B5EF4-FFF2-40B4-BE49-F238E27FC236}">
                <a16:creationId xmlns:a16="http://schemas.microsoft.com/office/drawing/2014/main" id="{46B3D826-950B-1F58-1839-7BB211739FAF}"/>
              </a:ext>
            </a:extLst>
          </p:cNvPr>
          <p:cNvGrpSpPr>
            <a:grpSpLocks/>
          </p:cNvGrpSpPr>
          <p:nvPr/>
        </p:nvGrpSpPr>
        <p:grpSpPr bwMode="auto">
          <a:xfrm>
            <a:off x="6324600" y="1600200"/>
            <a:ext cx="2590800" cy="2149475"/>
            <a:chOff x="3984" y="768"/>
            <a:chExt cx="1632" cy="1354"/>
          </a:xfrm>
        </p:grpSpPr>
        <p:pic>
          <p:nvPicPr>
            <p:cNvPr id="135190" name="Picture 22">
              <a:extLst>
                <a:ext uri="{FF2B5EF4-FFF2-40B4-BE49-F238E27FC236}">
                  <a16:creationId xmlns:a16="http://schemas.microsoft.com/office/drawing/2014/main" id="{05592FC6-3B01-2251-98F4-D22D328F2C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4" y="768"/>
              <a:ext cx="1632" cy="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91" name="Text Box 23">
              <a:extLst>
                <a:ext uri="{FF2B5EF4-FFF2-40B4-BE49-F238E27FC236}">
                  <a16:creationId xmlns:a16="http://schemas.microsoft.com/office/drawing/2014/main" id="{3C700724-81BA-2C78-5303-EACF9B8A09A5}"/>
                </a:ext>
              </a:extLst>
            </p:cNvPr>
            <p:cNvSpPr txBox="1">
              <a:spLocks noChangeArrowheads="1"/>
            </p:cNvSpPr>
            <p:nvPr/>
          </p:nvSpPr>
          <p:spPr bwMode="auto">
            <a:xfrm>
              <a:off x="4176" y="1968"/>
              <a:ext cx="144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2"/>
                  </a:solidFill>
                  <a:latin typeface="Arial" panose="020B0604020202020204" pitchFamily="34" charset="0"/>
                </a:rPr>
                <a:t>Arecibo Image Courtesy of the NAIC</a:t>
              </a:r>
              <a:endParaRPr lang="en-US" altLang="en-US">
                <a:solidFill>
                  <a:schemeClr val="bg2"/>
                </a:solidFill>
              </a:endParaRPr>
            </a:p>
          </p:txBody>
        </p:sp>
      </p:grpSp>
      <p:sp>
        <p:nvSpPr>
          <p:cNvPr id="135198" name="Rectangle 30">
            <a:extLst>
              <a:ext uri="{FF2B5EF4-FFF2-40B4-BE49-F238E27FC236}">
                <a16:creationId xmlns:a16="http://schemas.microsoft.com/office/drawing/2014/main" id="{40603D6C-7232-0168-487B-83708E0D6FC3}"/>
              </a:ext>
            </a:extLst>
          </p:cNvPr>
          <p:cNvSpPr>
            <a:spLocks noGrp="1" noChangeArrowheads="1"/>
          </p:cNvSpPr>
          <p:nvPr>
            <p:ph type="title"/>
          </p:nvPr>
        </p:nvSpPr>
        <p:spPr>
          <a:xfrm>
            <a:off x="609600" y="304800"/>
            <a:ext cx="7772400" cy="1143000"/>
          </a:xfrm>
        </p:spPr>
        <p:txBody>
          <a:bodyPr/>
          <a:lstStyle/>
          <a:p>
            <a:r>
              <a:rPr lang="en-US" altLang="en-US" sz="3200" i="1">
                <a:latin typeface="Trebuchet MS" panose="020B0703020202090204" pitchFamily="34" charset="0"/>
              </a:rPr>
              <a:t>Telescopes will continue to expand our understanding of our universe.</a:t>
            </a:r>
          </a:p>
        </p:txBody>
      </p:sp>
      <p:grpSp>
        <p:nvGrpSpPr>
          <p:cNvPr id="135201" name="Group 33">
            <a:extLst>
              <a:ext uri="{FF2B5EF4-FFF2-40B4-BE49-F238E27FC236}">
                <a16:creationId xmlns:a16="http://schemas.microsoft.com/office/drawing/2014/main" id="{107F2D65-4E91-1355-FC81-4F2B5E9AB8CB}"/>
              </a:ext>
            </a:extLst>
          </p:cNvPr>
          <p:cNvGrpSpPr>
            <a:grpSpLocks/>
          </p:cNvGrpSpPr>
          <p:nvPr/>
        </p:nvGrpSpPr>
        <p:grpSpPr bwMode="auto">
          <a:xfrm>
            <a:off x="685800" y="4419600"/>
            <a:ext cx="3048000" cy="2225675"/>
            <a:chOff x="432" y="2784"/>
            <a:chExt cx="1920" cy="1402"/>
          </a:xfrm>
        </p:grpSpPr>
        <p:pic>
          <p:nvPicPr>
            <p:cNvPr id="135199" name="Picture 31">
              <a:extLst>
                <a:ext uri="{FF2B5EF4-FFF2-40B4-BE49-F238E27FC236}">
                  <a16:creationId xmlns:a16="http://schemas.microsoft.com/office/drawing/2014/main" id="{D9BAFB00-852B-5704-0313-F5432219AA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 y="2784"/>
              <a:ext cx="1920" cy="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Lst>
          </p:spPr>
        </p:pic>
        <p:sp>
          <p:nvSpPr>
            <p:cNvPr id="135200" name="Text Box 32">
              <a:extLst>
                <a:ext uri="{FF2B5EF4-FFF2-40B4-BE49-F238E27FC236}">
                  <a16:creationId xmlns:a16="http://schemas.microsoft.com/office/drawing/2014/main" id="{3BA1D619-E188-83A9-C89D-15992CD09972}"/>
                </a:ext>
              </a:extLst>
            </p:cNvPr>
            <p:cNvSpPr txBox="1">
              <a:spLocks noChangeArrowheads="1"/>
            </p:cNvSpPr>
            <p:nvPr/>
          </p:nvSpPr>
          <p:spPr bwMode="auto">
            <a:xfrm>
              <a:off x="480" y="4032"/>
              <a:ext cx="1872"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000">
                  <a:solidFill>
                    <a:schemeClr val="bg2"/>
                  </a:solidFill>
                  <a:latin typeface="Arial" panose="020B0604020202020204" pitchFamily="34" charset="0"/>
                </a:rPr>
                <a:t>Keck Image courtesy of NASA/JPL/Caltech</a:t>
              </a:r>
              <a:endParaRPr lang="en-US" altLang="en-US" sz="900">
                <a:solidFill>
                  <a:schemeClr val="bg2"/>
                </a:solidFill>
                <a:latin typeface="Arial" panose="020B0604020202020204" pitchFamily="34" charset="0"/>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KIP" val="SKIP"/>
  <p:tag name="RNROPT" val="Picture 9"/>
</p:tagLst>
</file>

<file path=ppt/tags/tag2.xml><?xml version="1.0" encoding="utf-8"?>
<p:tagLst xmlns:a="http://schemas.openxmlformats.org/drawingml/2006/main" xmlns:r="http://schemas.openxmlformats.org/officeDocument/2006/relationships" xmlns:p="http://schemas.openxmlformats.org/presentationml/2006/main">
  <p:tag name="SKIP" val="SKIP"/>
  <p:tag name="RNROPT" val="Picture 10"/>
</p:tagLst>
</file>

<file path=ppt/tags/tag3.xml><?xml version="1.0" encoding="utf-8"?>
<p:tagLst xmlns:a="http://schemas.openxmlformats.org/drawingml/2006/main" xmlns:r="http://schemas.openxmlformats.org/officeDocument/2006/relationships" xmlns:p="http://schemas.openxmlformats.org/presentationml/2006/main">
  <p:tag name="SKIP" val="SKIP"/>
  <p:tag name="RNROPT" val="Picture 12"/>
</p:tagLst>
</file>

<file path=ppt/tags/tag4.xml><?xml version="1.0" encoding="utf-8"?>
<p:tagLst xmlns:a="http://schemas.openxmlformats.org/drawingml/2006/main" xmlns:r="http://schemas.openxmlformats.org/officeDocument/2006/relationships" xmlns:p="http://schemas.openxmlformats.org/presentationml/2006/main">
  <p:tag name="SKIP" val="SKIP"/>
  <p:tag name="RNROPT" val="Picture 1033"/>
</p:tagLst>
</file>

<file path=ppt/tags/tag5.xml><?xml version="1.0" encoding="utf-8"?>
<p:tagLst xmlns:a="http://schemas.openxmlformats.org/drawingml/2006/main" xmlns:r="http://schemas.openxmlformats.org/officeDocument/2006/relationships" xmlns:p="http://schemas.openxmlformats.org/presentationml/2006/main">
  <p:tag name="SKIP" val="SKIP"/>
  <p:tag name="RNROPT" val="Picture 1034"/>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2692</TotalTime>
  <Words>4803</Words>
  <Application>Microsoft Macintosh PowerPoint</Application>
  <PresentationFormat>On-screen Show (4:3)</PresentationFormat>
  <Paragraphs>477</Paragraphs>
  <Slides>33</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Times</vt:lpstr>
      <vt:lpstr>Trebuchet MS</vt:lpstr>
      <vt:lpstr>Times New Roman</vt:lpstr>
      <vt:lpstr>Monaco</vt:lpstr>
      <vt:lpstr>Arial</vt:lpstr>
      <vt:lpstr>ヒラギノ角ゴ Pro W3</vt:lpstr>
      <vt:lpstr>Georgia</vt:lpstr>
      <vt:lpstr>Blank Presentation</vt:lpstr>
      <vt:lpstr>How Telescopes Changed our Understanding of the Universe</vt:lpstr>
      <vt:lpstr>Before Telescopes</vt:lpstr>
      <vt:lpstr>And we had many questions…</vt:lpstr>
      <vt:lpstr>Big Question 1: Is  Earth or Sun at the center?</vt:lpstr>
      <vt:lpstr>Galileo observes Venus</vt:lpstr>
      <vt:lpstr>Big Question 2: How far away are the stars?</vt:lpstr>
      <vt:lpstr>Parallax if stars were ~5000 times closer</vt:lpstr>
      <vt:lpstr>Parallax if stars were ~5000 times closer</vt:lpstr>
      <vt:lpstr>Your eyes marking Earth’s Orbit</vt:lpstr>
      <vt:lpstr>Background of stars</vt:lpstr>
      <vt:lpstr>Distance to the stars revealed!</vt:lpstr>
      <vt:lpstr>Big Question 3:  What are the stars made of?</vt:lpstr>
      <vt:lpstr>Studying the Rainbow</vt:lpstr>
      <vt:lpstr>What is the Sun made of?</vt:lpstr>
      <vt:lpstr>Confirmed: The Sun is a Star!</vt:lpstr>
      <vt:lpstr>Big Question 4:  Where is the Sun in our Galaxy?</vt:lpstr>
      <vt:lpstr>Shapley observes dense star clusters . . .</vt:lpstr>
      <vt:lpstr>Location of the Sun in the Galaxy?</vt:lpstr>
      <vt:lpstr>Location of the Sun in the Galaxy established!</vt:lpstr>
      <vt:lpstr>Big Question 5: One Galaxy or Many?</vt:lpstr>
      <vt:lpstr>Distance to “nebulae” determined!</vt:lpstr>
      <vt:lpstr>Revealing a universe full of galaxies</vt:lpstr>
      <vt:lpstr>Big Question 6:  Did the universe have a beginning?</vt:lpstr>
      <vt:lpstr>Evidence of Big Bang detected!</vt:lpstr>
      <vt:lpstr>Age of the Universe calculated!</vt:lpstr>
      <vt:lpstr>Big Question 7: Are there other planets?</vt:lpstr>
      <vt:lpstr>Other worlds discovered!</vt:lpstr>
      <vt:lpstr>Telescopes have changed our understanding of the universe … </vt:lpstr>
      <vt:lpstr>answering some of the big questions…</vt:lpstr>
      <vt:lpstr>answering some of the big questions…</vt:lpstr>
      <vt:lpstr>… changing our understanding of our place in the universe!</vt:lpstr>
      <vt:lpstr>And the more we learn, the more questions emerge!</vt:lpstr>
      <vt:lpstr>Telescopes will continue to expand our understanding of our universe.</vt:lpstr>
    </vt:vector>
  </TitlesOfParts>
  <Company>ASP: Astronomical Society of the Pacific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Telescopes Changed our Universe</dc:title>
  <dc:creator>Marni Berendsen</dc:creator>
  <cp:lastModifiedBy>Vivian White</cp:lastModifiedBy>
  <cp:revision>138</cp:revision>
  <cp:lastPrinted>2005-11-08T18:18:53Z</cp:lastPrinted>
  <dcterms:created xsi:type="dcterms:W3CDTF">2005-06-21T17:27:06Z</dcterms:created>
  <dcterms:modified xsi:type="dcterms:W3CDTF">2023-06-25T18:13:50Z</dcterms:modified>
</cp:coreProperties>
</file>